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8"/>
  </p:notesMasterIdLst>
  <p:sldIdLst>
    <p:sldId id="340" r:id="rId5"/>
    <p:sldId id="367" r:id="rId6"/>
    <p:sldId id="378" r:id="rId7"/>
    <p:sldId id="389" r:id="rId8"/>
    <p:sldId id="379" r:id="rId9"/>
    <p:sldId id="386" r:id="rId10"/>
    <p:sldId id="387" r:id="rId11"/>
    <p:sldId id="380" r:id="rId12"/>
    <p:sldId id="381" r:id="rId13"/>
    <p:sldId id="382" r:id="rId14"/>
    <p:sldId id="383" r:id="rId15"/>
    <p:sldId id="384" r:id="rId16"/>
    <p:sldId id="385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814A"/>
    <a:srgbClr val="E8BD06"/>
    <a:srgbClr val="4866B7"/>
    <a:srgbClr val="703FA0"/>
    <a:srgbClr val="AD2B2A"/>
    <a:srgbClr val="03BAFD"/>
    <a:srgbClr val="41B65D"/>
    <a:srgbClr val="4867B7"/>
    <a:srgbClr val="2D46B1"/>
    <a:srgbClr val="703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A3744C-C0EF-4432-937B-54E07DE3B84C}" v="40" dt="2026-06-03T14:25:37.57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 rot="0" spcFirstLastPara="1" vertOverflow="ellipsis" wrap="square" anchor="ctr" anchorCtr="1"/>
          <a:lstStyle/>
          <a:p>
            <a:pPr>
              <a:defRPr sz="4000" b="1"/>
            </a:pPr>
            <a:r>
              <a:rPr lang="en-US" sz="3800" b="1" dirty="0"/>
              <a:t>Tag Frequency: Loss vs Non-Loss Periods (%)</a:t>
            </a:r>
          </a:p>
        </c:rich>
      </c:tx>
      <c:layout>
        <c:manualLayout>
          <c:xMode val="edge"/>
          <c:yMode val="edge"/>
          <c:x val="0.12882659730985679"/>
          <c:y val="2.1843666295990279E-2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Loss Period</c:v>
          </c:tx>
          <c:spPr>
            <a:solidFill>
              <a:srgbClr val="C82506"/>
            </a:solidFill>
            <a:ln>
              <a:noFill/>
            </a:ln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Logistics / Maintenance</c:v>
              </c:pt>
              <c:pt idx="1">
                <c:v>Minefields</c:v>
              </c:pt>
              <c:pt idx="2">
                <c:v>Artillery</c:v>
              </c:pt>
              <c:pt idx="3">
                <c:v>Drone / ISR</c:v>
              </c:pt>
              <c:pt idx="4">
                <c:v>Defensive Operations</c:v>
              </c:pt>
            </c:strLit>
          </c:cat>
          <c:val>
            <c:numLit>
              <c:formatCode>General</c:formatCode>
              <c:ptCount val="5"/>
              <c:pt idx="0">
                <c:v>23.2</c:v>
              </c:pt>
              <c:pt idx="1">
                <c:v>32.1</c:v>
              </c:pt>
              <c:pt idx="2">
                <c:v>46.4</c:v>
              </c:pt>
              <c:pt idx="3">
                <c:v>71.400000000000006</c:v>
              </c:pt>
              <c:pt idx="4">
                <c:v>82.1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3743-47C6-93E8-9B1022023ECB}"/>
            </c:ext>
          </c:extLst>
        </c:ser>
        <c:ser>
          <c:idx val="1"/>
          <c:order val="1"/>
          <c:tx>
            <c:v>Non-Loss</c:v>
          </c:tx>
          <c:spPr>
            <a:solidFill>
              <a:srgbClr val="A6A6A6"/>
            </a:solidFill>
            <a:ln>
              <a:noFill/>
            </a:ln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Logistics / Maintenance</c:v>
              </c:pt>
              <c:pt idx="1">
                <c:v>Minefields</c:v>
              </c:pt>
              <c:pt idx="2">
                <c:v>Artillery</c:v>
              </c:pt>
              <c:pt idx="3">
                <c:v>Drone / ISR</c:v>
              </c:pt>
              <c:pt idx="4">
                <c:v>Defensive Operations</c:v>
              </c:pt>
            </c:strLit>
          </c:cat>
          <c:val>
            <c:numLit>
              <c:formatCode>General</c:formatCode>
              <c:ptCount val="5"/>
              <c:pt idx="0">
                <c:v>16.2</c:v>
              </c:pt>
              <c:pt idx="1">
                <c:v>11.8</c:v>
              </c:pt>
              <c:pt idx="2">
                <c:v>44.1</c:v>
              </c:pt>
              <c:pt idx="3">
                <c:v>44.1</c:v>
              </c:pt>
              <c:pt idx="4">
                <c:v>89.7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1-3743-47C6-93E8-9B1022023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"/>
        <c:axId val="2"/>
      </c:barChart>
      <c:catAx>
        <c:axId val="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  <c:max val="10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1"/>
        <c:crosses val="autoZero"/>
        <c:crossBetween val="between"/>
      </c:valAx>
    </c:plotArea>
    <c:plotVisOnly val="1"/>
    <c:dispBlanksAs val="gap"/>
    <c:showDLblsOverMax val="1"/>
  </c:char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title>
      <c:tx>
        <c:rich>
          <a:bodyPr rot="0" spcFirstLastPara="1" vertOverflow="ellipsis" wrap="square" anchor="ctr" anchorCtr="1"/>
          <a:lstStyle/>
          <a:p>
            <a:pPr>
              <a:defRPr sz="3800" b="1"/>
            </a:pPr>
            <a:r>
              <a:rPr lang="en-US" sz="3800" b="1"/>
              <a:t>Chi-Square Values by Operational Factor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4678426034096038"/>
          <c:y val="0.1248262452615119"/>
          <c:w val="0.73860333863807359"/>
          <c:h val="0.8308333101445794"/>
        </c:manualLayout>
      </c:layout>
      <c:barChart>
        <c:barDir val="bar"/>
        <c:grouping val="clustered"/>
        <c:varyColors val="0"/>
        <c:ser>
          <c:idx val="0"/>
          <c:order val="0"/>
          <c:tx>
            <c:v>Chi-Square</c:v>
          </c:tx>
          <c:spPr>
            <a:solidFill>
              <a:srgbClr val="A6A6A6"/>
            </a:solidFill>
            <a:ln>
              <a:noFill/>
            </a:ln>
          </c:spPr>
          <c:invertIfNegative val="1"/>
          <c:dPt>
            <c:idx val="3"/>
            <c:invertIfNegative val="0"/>
            <c:bubble3D val="0"/>
            <c:spPr>
              <a:solidFill>
                <a:srgbClr val="C8250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1DFB-48DB-94B4-1E6431873100}"/>
              </c:ext>
            </c:extLst>
          </c:dPt>
          <c:dPt>
            <c:idx val="4"/>
            <c:invertIfNegative val="0"/>
            <c:bubble3D val="0"/>
            <c:spPr>
              <a:solidFill>
                <a:srgbClr val="C8250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1DFB-48DB-94B4-1E643187310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5"/>
              <c:pt idx="0">
                <c:v>Artillery</c:v>
              </c:pt>
              <c:pt idx="1">
                <c:v>Logistics / Maintenance</c:v>
              </c:pt>
              <c:pt idx="2">
                <c:v>Defensive Operations</c:v>
              </c:pt>
              <c:pt idx="3">
                <c:v>Minefields</c:v>
              </c:pt>
              <c:pt idx="4">
                <c:v>Drone / ISR</c:v>
              </c:pt>
            </c:strLit>
          </c:cat>
          <c:val>
            <c:numLit>
              <c:formatCode>General</c:formatCode>
              <c:ptCount val="5"/>
              <c:pt idx="0">
                <c:v>6.0000000000000001E-3</c:v>
              </c:pt>
              <c:pt idx="1">
                <c:v>0.57599999999999996</c:v>
              </c:pt>
              <c:pt idx="2">
                <c:v>0.91400000000000003</c:v>
              </c:pt>
              <c:pt idx="3">
                <c:v>6.5149999999999997</c:v>
              </c:pt>
              <c:pt idx="4">
                <c:v>8.24</c:v>
              </c:pt>
            </c:numLit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4-1DFB-48DB-94B4-1E6431873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"/>
        <c:axId val="2"/>
      </c:barChart>
      <c:catAx>
        <c:axId val="1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  <c:max val="1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  <a:endParaRPr lang="en-US"/>
          </a:p>
        </c:txPr>
        <c:crossAx val="1"/>
        <c:crosses val="autoZero"/>
        <c:crossBetween val="between"/>
      </c:valAx>
    </c:plotArea>
    <c:plotVisOnly val="1"/>
    <c:dispBlanksAs val="gap"/>
    <c:showDLblsOverMax val="1"/>
  </c:chart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CAA147-A644-4C56-BC1C-2BB60F9DF50D}" type="doc">
      <dgm:prSet loTypeId="urn:microsoft.com/office/officeart/2005/8/layout/process2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DE4742CF-339C-4B9B-87BF-CE134FD0369B}">
      <dgm:prSet phldrT="[Text]" custT="1"/>
      <dgm:spPr/>
      <dgm:t>
        <a:bodyPr/>
        <a:lstStyle/>
        <a:p>
          <a:pPr>
            <a:buNone/>
          </a:pPr>
          <a:r>
            <a:rPr lang="en-US" sz="6000" dirty="0">
              <a:latin typeface="Times New Roman" panose="02020603050405020304" pitchFamily="18" charset="0"/>
              <a:cs typeface="Times New Roman" panose="02020603050405020304" pitchFamily="18" charset="0"/>
            </a:rPr>
            <a:t>Data Collection</a:t>
          </a:r>
        </a:p>
      </dgm:t>
    </dgm:pt>
    <dgm:pt modelId="{169BF7FA-DF31-4BA4-8B24-68428066D134}" type="parTrans" cxnId="{14506560-29C7-4E9E-A498-6F4FBB51FC80}">
      <dgm:prSet/>
      <dgm:spPr/>
      <dgm:t>
        <a:bodyPr/>
        <a:lstStyle/>
        <a:p>
          <a:endParaRPr lang="en-US" sz="8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8ED1D0-1B10-4102-B693-B01EDA5E2123}" type="sibTrans" cxnId="{14506560-29C7-4E9E-A498-6F4FBB51FC80}">
      <dgm:prSet custT="1"/>
      <dgm:spPr>
        <a:solidFill>
          <a:schemeClr val="tx1"/>
        </a:solidFill>
      </dgm:spPr>
      <dgm:t>
        <a:bodyPr/>
        <a:lstStyle/>
        <a:p>
          <a:endParaRPr lang="en-US" sz="4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C00421-A0BB-4187-95CB-6E6F7BFB3233}">
      <dgm:prSet phldrT="[Text]" custT="1"/>
      <dgm:spPr/>
      <dgm:t>
        <a:bodyPr/>
        <a:lstStyle/>
        <a:p>
          <a:pPr>
            <a:buNone/>
          </a:pPr>
          <a:r>
            <a:rPr lang="en-US" sz="6000" dirty="0">
              <a:latin typeface="Times New Roman" panose="02020603050405020304" pitchFamily="18" charset="0"/>
              <a:cs typeface="Times New Roman" panose="02020603050405020304" pitchFamily="18" charset="0"/>
            </a:rPr>
            <a:t>Data Processing</a:t>
          </a:r>
        </a:p>
      </dgm:t>
    </dgm:pt>
    <dgm:pt modelId="{9FD5D3B7-2D73-413D-8AF2-374857A277E0}" type="parTrans" cxnId="{CB63F52C-65F0-45A2-9E16-A188D47A229F}">
      <dgm:prSet/>
      <dgm:spPr/>
      <dgm:t>
        <a:bodyPr/>
        <a:lstStyle/>
        <a:p>
          <a:endParaRPr lang="en-US" sz="8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C6C8E8-AFC6-4022-858F-CB4C536BC828}" type="sibTrans" cxnId="{CB63F52C-65F0-45A2-9E16-A188D47A229F}">
      <dgm:prSet custT="1"/>
      <dgm:spPr>
        <a:solidFill>
          <a:schemeClr val="tx1"/>
        </a:solidFill>
      </dgm:spPr>
      <dgm:t>
        <a:bodyPr/>
        <a:lstStyle/>
        <a:p>
          <a:endParaRPr lang="en-US" sz="4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C68741-AC82-454D-AE59-3934F39D4594}">
      <dgm:prSet phldrT="[Text]" custT="1"/>
      <dgm:spPr/>
      <dgm:t>
        <a:bodyPr/>
        <a:lstStyle/>
        <a:p>
          <a:pPr>
            <a:buNone/>
          </a:pPr>
          <a:r>
            <a:rPr lang="en-US" sz="6000" dirty="0">
              <a:latin typeface="Times New Roman" panose="02020603050405020304" pitchFamily="18" charset="0"/>
              <a:cs typeface="Times New Roman" panose="02020603050405020304" pitchFamily="18" charset="0"/>
            </a:rPr>
            <a:t>Dataset Integration</a:t>
          </a:r>
        </a:p>
      </dgm:t>
    </dgm:pt>
    <dgm:pt modelId="{07CDFB22-79C8-4D5C-8BA1-761B82BCB9D2}" type="parTrans" cxnId="{05AE82FA-37BF-4A01-BAB8-5B778FCB0025}">
      <dgm:prSet/>
      <dgm:spPr/>
      <dgm:t>
        <a:bodyPr/>
        <a:lstStyle/>
        <a:p>
          <a:endParaRPr lang="en-US" sz="8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010588-521E-4EED-B984-CE1262787395}" type="sibTrans" cxnId="{05AE82FA-37BF-4A01-BAB8-5B778FCB0025}">
      <dgm:prSet custT="1"/>
      <dgm:spPr>
        <a:solidFill>
          <a:schemeClr val="tx1"/>
        </a:solidFill>
      </dgm:spPr>
      <dgm:t>
        <a:bodyPr/>
        <a:lstStyle/>
        <a:p>
          <a:endParaRPr lang="en-US" sz="4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E9F294-F3F3-4273-83F2-420F66C3BCDA}">
      <dgm:prSet phldrT="[Text]" custT="1"/>
      <dgm:spPr/>
      <dgm:t>
        <a:bodyPr/>
        <a:lstStyle/>
        <a:p>
          <a:pPr>
            <a:buNone/>
          </a:pPr>
          <a:r>
            <a:rPr lang="en-US" sz="6000">
              <a:latin typeface="Times New Roman" panose="02020603050405020304" pitchFamily="18" charset="0"/>
              <a:cs typeface="Times New Roman" panose="02020603050405020304" pitchFamily="18" charset="0"/>
            </a:rPr>
            <a:t>Analysis</a:t>
          </a:r>
          <a:endParaRPr lang="en-US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23ED98-5ACF-4357-B04E-565D31CD32EE}" type="parTrans" cxnId="{1687B79B-D59E-4F22-8E0A-ACFFD7BA6364}">
      <dgm:prSet/>
      <dgm:spPr/>
      <dgm:t>
        <a:bodyPr/>
        <a:lstStyle/>
        <a:p>
          <a:endParaRPr lang="en-US" sz="8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D5262A-001C-442E-A8BF-BE4906A01BB2}" type="sibTrans" cxnId="{1687B79B-D59E-4F22-8E0A-ACFFD7BA6364}">
      <dgm:prSet custT="1"/>
      <dgm:spPr>
        <a:solidFill>
          <a:schemeClr val="tx1"/>
        </a:solidFill>
      </dgm:spPr>
      <dgm:t>
        <a:bodyPr/>
        <a:lstStyle/>
        <a:p>
          <a:endParaRPr lang="en-US" sz="4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6F42FA-26FE-4CB4-AD20-8CDC16E82244}">
      <dgm:prSet phldrT="[Text]" custT="1"/>
      <dgm:spPr/>
      <dgm:t>
        <a:bodyPr/>
        <a:lstStyle/>
        <a:p>
          <a:pPr>
            <a:buNone/>
          </a:pPr>
          <a:r>
            <a:rPr lang="en-US" sz="6000" dirty="0">
              <a:latin typeface="Times New Roman" panose="02020603050405020304" pitchFamily="18" charset="0"/>
              <a:cs typeface="Times New Roman" panose="02020603050405020304" pitchFamily="18" charset="0"/>
            </a:rPr>
            <a:t>Interpretation &amp; Implications</a:t>
          </a:r>
        </a:p>
      </dgm:t>
    </dgm:pt>
    <dgm:pt modelId="{6EBD3D99-5618-46C2-ACDD-B927FE5D74A9}" type="parTrans" cxnId="{2FF395D0-CDB7-47D2-A4AC-1C15EAC5EEC3}">
      <dgm:prSet/>
      <dgm:spPr/>
      <dgm:t>
        <a:bodyPr/>
        <a:lstStyle/>
        <a:p>
          <a:endParaRPr lang="en-US" sz="8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2AFB7B-4484-4988-94E7-EB7387774951}" type="sibTrans" cxnId="{2FF395D0-CDB7-47D2-A4AC-1C15EAC5EEC3}">
      <dgm:prSet/>
      <dgm:spPr/>
      <dgm:t>
        <a:bodyPr/>
        <a:lstStyle/>
        <a:p>
          <a:endParaRPr lang="en-US" sz="8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F617D3-236F-414D-A1AD-752F74F45861}" type="pres">
      <dgm:prSet presAssocID="{11CAA147-A644-4C56-BC1C-2BB60F9DF50D}" presName="linearFlow" presStyleCnt="0">
        <dgm:presLayoutVars>
          <dgm:resizeHandles val="exact"/>
        </dgm:presLayoutVars>
      </dgm:prSet>
      <dgm:spPr/>
    </dgm:pt>
    <dgm:pt modelId="{B85A691B-FB30-48C9-B866-73B56C2A6672}" type="pres">
      <dgm:prSet presAssocID="{DE4742CF-339C-4B9B-87BF-CE134FD0369B}" presName="node" presStyleLbl="node1" presStyleIdx="0" presStyleCnt="5" custScaleX="323065" custScaleY="344483">
        <dgm:presLayoutVars>
          <dgm:bulletEnabled val="1"/>
        </dgm:presLayoutVars>
      </dgm:prSet>
      <dgm:spPr/>
    </dgm:pt>
    <dgm:pt modelId="{1416ED39-5197-481A-9899-25DE7E055E8E}" type="pres">
      <dgm:prSet presAssocID="{578ED1D0-1B10-4102-B693-B01EDA5E2123}" presName="sibTrans" presStyleLbl="sibTrans2D1" presStyleIdx="0" presStyleCnt="4" custScaleX="141492" custScaleY="176865"/>
      <dgm:spPr/>
    </dgm:pt>
    <dgm:pt modelId="{EAE7FE3E-80F0-4489-A774-D27D2D8D79EB}" type="pres">
      <dgm:prSet presAssocID="{578ED1D0-1B10-4102-B693-B01EDA5E2123}" presName="connectorText" presStyleLbl="sibTrans2D1" presStyleIdx="0" presStyleCnt="4"/>
      <dgm:spPr/>
    </dgm:pt>
    <dgm:pt modelId="{98DD7465-4CAB-4B24-BA6D-553961D3F1B1}" type="pres">
      <dgm:prSet presAssocID="{10C00421-A0BB-4187-95CB-6E6F7BFB3233}" presName="node" presStyleLbl="node1" presStyleIdx="1" presStyleCnt="5" custScaleX="323065" custScaleY="344483">
        <dgm:presLayoutVars>
          <dgm:bulletEnabled val="1"/>
        </dgm:presLayoutVars>
      </dgm:prSet>
      <dgm:spPr/>
    </dgm:pt>
    <dgm:pt modelId="{6028F05B-9B3E-45A4-B711-E875C9A9CE4C}" type="pres">
      <dgm:prSet presAssocID="{C2C6C8E8-AFC6-4022-858F-CB4C536BC828}" presName="sibTrans" presStyleLbl="sibTrans2D1" presStyleIdx="1" presStyleCnt="4" custScaleX="141492" custScaleY="176865"/>
      <dgm:spPr/>
    </dgm:pt>
    <dgm:pt modelId="{009CB80B-C6AA-415C-B538-ED24A1553136}" type="pres">
      <dgm:prSet presAssocID="{C2C6C8E8-AFC6-4022-858F-CB4C536BC828}" presName="connectorText" presStyleLbl="sibTrans2D1" presStyleIdx="1" presStyleCnt="4"/>
      <dgm:spPr/>
    </dgm:pt>
    <dgm:pt modelId="{1B2C1663-D1BE-455D-9033-62F334C49A4D}" type="pres">
      <dgm:prSet presAssocID="{C8C68741-AC82-454D-AE59-3934F39D4594}" presName="node" presStyleLbl="node1" presStyleIdx="2" presStyleCnt="5" custScaleX="323065" custScaleY="344483">
        <dgm:presLayoutVars>
          <dgm:bulletEnabled val="1"/>
        </dgm:presLayoutVars>
      </dgm:prSet>
      <dgm:spPr/>
    </dgm:pt>
    <dgm:pt modelId="{D8A93707-AB1E-491B-B6C7-2E38BCA7129E}" type="pres">
      <dgm:prSet presAssocID="{C2010588-521E-4EED-B984-CE1262787395}" presName="sibTrans" presStyleLbl="sibTrans2D1" presStyleIdx="2" presStyleCnt="4" custScaleX="141492" custScaleY="176865"/>
      <dgm:spPr/>
    </dgm:pt>
    <dgm:pt modelId="{41ABAEB8-0CE8-44AC-8DC9-5DEBD1B5F1DE}" type="pres">
      <dgm:prSet presAssocID="{C2010588-521E-4EED-B984-CE1262787395}" presName="connectorText" presStyleLbl="sibTrans2D1" presStyleIdx="2" presStyleCnt="4"/>
      <dgm:spPr/>
    </dgm:pt>
    <dgm:pt modelId="{D1E43CA0-8926-4149-B376-22C6208A2111}" type="pres">
      <dgm:prSet presAssocID="{B4E9F294-F3F3-4273-83F2-420F66C3BCDA}" presName="node" presStyleLbl="node1" presStyleIdx="3" presStyleCnt="5" custScaleX="323065" custScaleY="344483">
        <dgm:presLayoutVars>
          <dgm:bulletEnabled val="1"/>
        </dgm:presLayoutVars>
      </dgm:prSet>
      <dgm:spPr/>
    </dgm:pt>
    <dgm:pt modelId="{14D7FE92-00F9-4CAE-AB53-0FA2D768EE50}" type="pres">
      <dgm:prSet presAssocID="{BBD5262A-001C-442E-A8BF-BE4906A01BB2}" presName="sibTrans" presStyleLbl="sibTrans2D1" presStyleIdx="3" presStyleCnt="4" custScaleX="141492" custScaleY="176865"/>
      <dgm:spPr/>
    </dgm:pt>
    <dgm:pt modelId="{979AF2EA-AFF6-4BB3-A761-55F55746BBC8}" type="pres">
      <dgm:prSet presAssocID="{BBD5262A-001C-442E-A8BF-BE4906A01BB2}" presName="connectorText" presStyleLbl="sibTrans2D1" presStyleIdx="3" presStyleCnt="4"/>
      <dgm:spPr/>
    </dgm:pt>
    <dgm:pt modelId="{3EC2FD46-480A-4EBB-83BE-352492204595}" type="pres">
      <dgm:prSet presAssocID="{516F42FA-26FE-4CB4-AD20-8CDC16E82244}" presName="node" presStyleLbl="node1" presStyleIdx="4" presStyleCnt="5" custScaleX="323065" custScaleY="344483">
        <dgm:presLayoutVars>
          <dgm:bulletEnabled val="1"/>
        </dgm:presLayoutVars>
      </dgm:prSet>
      <dgm:spPr/>
    </dgm:pt>
  </dgm:ptLst>
  <dgm:cxnLst>
    <dgm:cxn modelId="{9169940D-0735-4F81-8B85-0C2B44D95F56}" type="presOf" srcId="{C2010588-521E-4EED-B984-CE1262787395}" destId="{D8A93707-AB1E-491B-B6C7-2E38BCA7129E}" srcOrd="0" destOrd="0" presId="urn:microsoft.com/office/officeart/2005/8/layout/process2"/>
    <dgm:cxn modelId="{7690AA19-04C5-4939-9CA4-46889B5FFBD7}" type="presOf" srcId="{11CAA147-A644-4C56-BC1C-2BB60F9DF50D}" destId="{90F617D3-236F-414D-A1AD-752F74F45861}" srcOrd="0" destOrd="0" presId="urn:microsoft.com/office/officeart/2005/8/layout/process2"/>
    <dgm:cxn modelId="{CB63F52C-65F0-45A2-9E16-A188D47A229F}" srcId="{11CAA147-A644-4C56-BC1C-2BB60F9DF50D}" destId="{10C00421-A0BB-4187-95CB-6E6F7BFB3233}" srcOrd="1" destOrd="0" parTransId="{9FD5D3B7-2D73-413D-8AF2-374857A277E0}" sibTransId="{C2C6C8E8-AFC6-4022-858F-CB4C536BC828}"/>
    <dgm:cxn modelId="{8E9FB534-44BF-476F-996D-A58FE36398AF}" type="presOf" srcId="{578ED1D0-1B10-4102-B693-B01EDA5E2123}" destId="{1416ED39-5197-481A-9899-25DE7E055E8E}" srcOrd="0" destOrd="0" presId="urn:microsoft.com/office/officeart/2005/8/layout/process2"/>
    <dgm:cxn modelId="{D97A4335-1FB0-4FA5-9E9C-7DBC5870D87F}" type="presOf" srcId="{10C00421-A0BB-4187-95CB-6E6F7BFB3233}" destId="{98DD7465-4CAB-4B24-BA6D-553961D3F1B1}" srcOrd="0" destOrd="0" presId="urn:microsoft.com/office/officeart/2005/8/layout/process2"/>
    <dgm:cxn modelId="{14506560-29C7-4E9E-A498-6F4FBB51FC80}" srcId="{11CAA147-A644-4C56-BC1C-2BB60F9DF50D}" destId="{DE4742CF-339C-4B9B-87BF-CE134FD0369B}" srcOrd="0" destOrd="0" parTransId="{169BF7FA-DF31-4BA4-8B24-68428066D134}" sibTransId="{578ED1D0-1B10-4102-B693-B01EDA5E2123}"/>
    <dgm:cxn modelId="{FAD62F45-D815-4D3D-ADD0-E6B8FEA1F8CC}" type="presOf" srcId="{BBD5262A-001C-442E-A8BF-BE4906A01BB2}" destId="{14D7FE92-00F9-4CAE-AB53-0FA2D768EE50}" srcOrd="0" destOrd="0" presId="urn:microsoft.com/office/officeart/2005/8/layout/process2"/>
    <dgm:cxn modelId="{E34A696D-3AB5-464B-AC1E-2FEDD8E6E954}" type="presOf" srcId="{C2C6C8E8-AFC6-4022-858F-CB4C536BC828}" destId="{6028F05B-9B3E-45A4-B711-E875C9A9CE4C}" srcOrd="0" destOrd="0" presId="urn:microsoft.com/office/officeart/2005/8/layout/process2"/>
    <dgm:cxn modelId="{C2D73850-AA3C-4405-90C1-4DA9D056A568}" type="presOf" srcId="{DE4742CF-339C-4B9B-87BF-CE134FD0369B}" destId="{B85A691B-FB30-48C9-B866-73B56C2A6672}" srcOrd="0" destOrd="0" presId="urn:microsoft.com/office/officeart/2005/8/layout/process2"/>
    <dgm:cxn modelId="{C8EF167C-9E36-466C-B691-3440C989DAA8}" type="presOf" srcId="{C2010588-521E-4EED-B984-CE1262787395}" destId="{41ABAEB8-0CE8-44AC-8DC9-5DEBD1B5F1DE}" srcOrd="1" destOrd="0" presId="urn:microsoft.com/office/officeart/2005/8/layout/process2"/>
    <dgm:cxn modelId="{1C84C981-8C12-49FA-8FF3-A61B5FEB8854}" type="presOf" srcId="{C2C6C8E8-AFC6-4022-858F-CB4C536BC828}" destId="{009CB80B-C6AA-415C-B538-ED24A1553136}" srcOrd="1" destOrd="0" presId="urn:microsoft.com/office/officeart/2005/8/layout/process2"/>
    <dgm:cxn modelId="{9B64C782-ABA0-4D0B-B07C-CDFF4CF14835}" type="presOf" srcId="{C8C68741-AC82-454D-AE59-3934F39D4594}" destId="{1B2C1663-D1BE-455D-9033-62F334C49A4D}" srcOrd="0" destOrd="0" presId="urn:microsoft.com/office/officeart/2005/8/layout/process2"/>
    <dgm:cxn modelId="{43FF2683-723E-45BF-BD64-D6FA5E9FB5F9}" type="presOf" srcId="{578ED1D0-1B10-4102-B693-B01EDA5E2123}" destId="{EAE7FE3E-80F0-4489-A774-D27D2D8D79EB}" srcOrd="1" destOrd="0" presId="urn:microsoft.com/office/officeart/2005/8/layout/process2"/>
    <dgm:cxn modelId="{1687B79B-D59E-4F22-8E0A-ACFFD7BA6364}" srcId="{11CAA147-A644-4C56-BC1C-2BB60F9DF50D}" destId="{B4E9F294-F3F3-4273-83F2-420F66C3BCDA}" srcOrd="3" destOrd="0" parTransId="{B123ED98-5ACF-4357-B04E-565D31CD32EE}" sibTransId="{BBD5262A-001C-442E-A8BF-BE4906A01BB2}"/>
    <dgm:cxn modelId="{9D9F6AAB-B512-4F67-84C9-63754D2EBE25}" type="presOf" srcId="{516F42FA-26FE-4CB4-AD20-8CDC16E82244}" destId="{3EC2FD46-480A-4EBB-83BE-352492204595}" srcOrd="0" destOrd="0" presId="urn:microsoft.com/office/officeart/2005/8/layout/process2"/>
    <dgm:cxn modelId="{2FF395D0-CDB7-47D2-A4AC-1C15EAC5EEC3}" srcId="{11CAA147-A644-4C56-BC1C-2BB60F9DF50D}" destId="{516F42FA-26FE-4CB4-AD20-8CDC16E82244}" srcOrd="4" destOrd="0" parTransId="{6EBD3D99-5618-46C2-ACDD-B927FE5D74A9}" sibTransId="{C72AFB7B-4484-4988-94E7-EB7387774951}"/>
    <dgm:cxn modelId="{550B80D7-0EDA-458B-99C0-2EF9BE92C134}" type="presOf" srcId="{B4E9F294-F3F3-4273-83F2-420F66C3BCDA}" destId="{D1E43CA0-8926-4149-B376-22C6208A2111}" srcOrd="0" destOrd="0" presId="urn:microsoft.com/office/officeart/2005/8/layout/process2"/>
    <dgm:cxn modelId="{356367E5-C8BD-469C-A33A-B6A4758F461B}" type="presOf" srcId="{BBD5262A-001C-442E-A8BF-BE4906A01BB2}" destId="{979AF2EA-AFF6-4BB3-A761-55F55746BBC8}" srcOrd="1" destOrd="0" presId="urn:microsoft.com/office/officeart/2005/8/layout/process2"/>
    <dgm:cxn modelId="{05AE82FA-37BF-4A01-BAB8-5B778FCB0025}" srcId="{11CAA147-A644-4C56-BC1C-2BB60F9DF50D}" destId="{C8C68741-AC82-454D-AE59-3934F39D4594}" srcOrd="2" destOrd="0" parTransId="{07CDFB22-79C8-4D5C-8BA1-761B82BCB9D2}" sibTransId="{C2010588-521E-4EED-B984-CE1262787395}"/>
    <dgm:cxn modelId="{AD278392-9A2F-4BA2-8677-09578994C789}" type="presParOf" srcId="{90F617D3-236F-414D-A1AD-752F74F45861}" destId="{B85A691B-FB30-48C9-B866-73B56C2A6672}" srcOrd="0" destOrd="0" presId="urn:microsoft.com/office/officeart/2005/8/layout/process2"/>
    <dgm:cxn modelId="{FE0565E6-7AE3-49B0-B6D5-6D3FD79E24A8}" type="presParOf" srcId="{90F617D3-236F-414D-A1AD-752F74F45861}" destId="{1416ED39-5197-481A-9899-25DE7E055E8E}" srcOrd="1" destOrd="0" presId="urn:microsoft.com/office/officeart/2005/8/layout/process2"/>
    <dgm:cxn modelId="{5E61EF5C-4EA9-480E-A60A-05EB61FBD69D}" type="presParOf" srcId="{1416ED39-5197-481A-9899-25DE7E055E8E}" destId="{EAE7FE3E-80F0-4489-A774-D27D2D8D79EB}" srcOrd="0" destOrd="0" presId="urn:microsoft.com/office/officeart/2005/8/layout/process2"/>
    <dgm:cxn modelId="{D77D3E7A-EB89-4577-B4AB-C95F0E9D3558}" type="presParOf" srcId="{90F617D3-236F-414D-A1AD-752F74F45861}" destId="{98DD7465-4CAB-4B24-BA6D-553961D3F1B1}" srcOrd="2" destOrd="0" presId="urn:microsoft.com/office/officeart/2005/8/layout/process2"/>
    <dgm:cxn modelId="{5FA8F08D-C6F8-490E-BB92-0FF77E3796E8}" type="presParOf" srcId="{90F617D3-236F-414D-A1AD-752F74F45861}" destId="{6028F05B-9B3E-45A4-B711-E875C9A9CE4C}" srcOrd="3" destOrd="0" presId="urn:microsoft.com/office/officeart/2005/8/layout/process2"/>
    <dgm:cxn modelId="{3288F446-9B19-481B-A8F1-7F1F245D9499}" type="presParOf" srcId="{6028F05B-9B3E-45A4-B711-E875C9A9CE4C}" destId="{009CB80B-C6AA-415C-B538-ED24A1553136}" srcOrd="0" destOrd="0" presId="urn:microsoft.com/office/officeart/2005/8/layout/process2"/>
    <dgm:cxn modelId="{D78905F2-A348-4B29-9121-8B62109BB43B}" type="presParOf" srcId="{90F617D3-236F-414D-A1AD-752F74F45861}" destId="{1B2C1663-D1BE-455D-9033-62F334C49A4D}" srcOrd="4" destOrd="0" presId="urn:microsoft.com/office/officeart/2005/8/layout/process2"/>
    <dgm:cxn modelId="{7A681713-291B-4F6E-A8A3-D01D44D64CB5}" type="presParOf" srcId="{90F617D3-236F-414D-A1AD-752F74F45861}" destId="{D8A93707-AB1E-491B-B6C7-2E38BCA7129E}" srcOrd="5" destOrd="0" presId="urn:microsoft.com/office/officeart/2005/8/layout/process2"/>
    <dgm:cxn modelId="{CBCCA814-7E52-426B-A2EB-2180801F631F}" type="presParOf" srcId="{D8A93707-AB1E-491B-B6C7-2E38BCA7129E}" destId="{41ABAEB8-0CE8-44AC-8DC9-5DEBD1B5F1DE}" srcOrd="0" destOrd="0" presId="urn:microsoft.com/office/officeart/2005/8/layout/process2"/>
    <dgm:cxn modelId="{1EDC8E72-79A3-4187-8E99-85528FD6552C}" type="presParOf" srcId="{90F617D3-236F-414D-A1AD-752F74F45861}" destId="{D1E43CA0-8926-4149-B376-22C6208A2111}" srcOrd="6" destOrd="0" presId="urn:microsoft.com/office/officeart/2005/8/layout/process2"/>
    <dgm:cxn modelId="{B9C428AC-BF3C-487C-AE77-876667A5B3A9}" type="presParOf" srcId="{90F617D3-236F-414D-A1AD-752F74F45861}" destId="{14D7FE92-00F9-4CAE-AB53-0FA2D768EE50}" srcOrd="7" destOrd="0" presId="urn:microsoft.com/office/officeart/2005/8/layout/process2"/>
    <dgm:cxn modelId="{0CD9CEE5-E816-4CC0-A7EE-982932E73EEB}" type="presParOf" srcId="{14D7FE92-00F9-4CAE-AB53-0FA2D768EE50}" destId="{979AF2EA-AFF6-4BB3-A761-55F55746BBC8}" srcOrd="0" destOrd="0" presId="urn:microsoft.com/office/officeart/2005/8/layout/process2"/>
    <dgm:cxn modelId="{67716C88-6140-4F9B-B30B-469A8397DE88}" type="presParOf" srcId="{90F617D3-236F-414D-A1AD-752F74F45861}" destId="{3EC2FD46-480A-4EBB-83BE-352492204595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5A691B-FB30-48C9-B866-73B56C2A6672}">
      <dsp:nvSpPr>
        <dsp:cNvPr id="0" name=""/>
        <dsp:cNvSpPr/>
      </dsp:nvSpPr>
      <dsp:spPr>
        <a:xfrm>
          <a:off x="1303764" y="7083"/>
          <a:ext cx="7413746" cy="1976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 Collection</a:t>
          </a:r>
        </a:p>
      </dsp:txBody>
      <dsp:txXfrm>
        <a:off x="1361648" y="64967"/>
        <a:ext cx="7297978" cy="1860544"/>
      </dsp:txXfrm>
    </dsp:sp>
    <dsp:sp modelId="{1416ED39-5197-481A-9899-25DE7E055E8E}">
      <dsp:nvSpPr>
        <dsp:cNvPr id="0" name=""/>
        <dsp:cNvSpPr/>
      </dsp:nvSpPr>
      <dsp:spPr>
        <a:xfrm rot="5400000">
          <a:off x="4858435" y="1898518"/>
          <a:ext cx="304404" cy="45660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873656" y="1974619"/>
        <a:ext cx="273964" cy="213083"/>
      </dsp:txXfrm>
    </dsp:sp>
    <dsp:sp modelId="{98DD7465-4CAB-4B24-BA6D-553961D3F1B1}">
      <dsp:nvSpPr>
        <dsp:cNvPr id="0" name=""/>
        <dsp:cNvSpPr/>
      </dsp:nvSpPr>
      <dsp:spPr>
        <a:xfrm>
          <a:off x="1303764" y="2270248"/>
          <a:ext cx="7413746" cy="1976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 Processing</a:t>
          </a:r>
        </a:p>
      </dsp:txBody>
      <dsp:txXfrm>
        <a:off x="1361648" y="2328132"/>
        <a:ext cx="7297978" cy="1860544"/>
      </dsp:txXfrm>
    </dsp:sp>
    <dsp:sp modelId="{6028F05B-9B3E-45A4-B711-E875C9A9CE4C}">
      <dsp:nvSpPr>
        <dsp:cNvPr id="0" name=""/>
        <dsp:cNvSpPr/>
      </dsp:nvSpPr>
      <dsp:spPr>
        <a:xfrm rot="5400000">
          <a:off x="4858435" y="4161683"/>
          <a:ext cx="304404" cy="45660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873656" y="4237784"/>
        <a:ext cx="273964" cy="213083"/>
      </dsp:txXfrm>
    </dsp:sp>
    <dsp:sp modelId="{1B2C1663-D1BE-455D-9033-62F334C49A4D}">
      <dsp:nvSpPr>
        <dsp:cNvPr id="0" name=""/>
        <dsp:cNvSpPr/>
      </dsp:nvSpPr>
      <dsp:spPr>
        <a:xfrm>
          <a:off x="1303764" y="4533412"/>
          <a:ext cx="7413746" cy="1976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Dataset Integration</a:t>
          </a:r>
        </a:p>
      </dsp:txBody>
      <dsp:txXfrm>
        <a:off x="1361648" y="4591296"/>
        <a:ext cx="7297978" cy="1860544"/>
      </dsp:txXfrm>
    </dsp:sp>
    <dsp:sp modelId="{D8A93707-AB1E-491B-B6C7-2E38BCA7129E}">
      <dsp:nvSpPr>
        <dsp:cNvPr id="0" name=""/>
        <dsp:cNvSpPr/>
      </dsp:nvSpPr>
      <dsp:spPr>
        <a:xfrm rot="5400000">
          <a:off x="4858435" y="6424847"/>
          <a:ext cx="304404" cy="45660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873656" y="6500948"/>
        <a:ext cx="273964" cy="213083"/>
      </dsp:txXfrm>
    </dsp:sp>
    <dsp:sp modelId="{D1E43CA0-8926-4149-B376-22C6208A2111}">
      <dsp:nvSpPr>
        <dsp:cNvPr id="0" name=""/>
        <dsp:cNvSpPr/>
      </dsp:nvSpPr>
      <dsp:spPr>
        <a:xfrm>
          <a:off x="1303764" y="6796577"/>
          <a:ext cx="7413746" cy="1976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>
              <a:latin typeface="Times New Roman" panose="02020603050405020304" pitchFamily="18" charset="0"/>
              <a:cs typeface="Times New Roman" panose="02020603050405020304" pitchFamily="18" charset="0"/>
            </a:rPr>
            <a:t>Analysis</a:t>
          </a:r>
          <a:endParaRPr lang="en-US" sz="6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648" y="6854461"/>
        <a:ext cx="7297978" cy="1860544"/>
      </dsp:txXfrm>
    </dsp:sp>
    <dsp:sp modelId="{14D7FE92-00F9-4CAE-AB53-0FA2D768EE50}">
      <dsp:nvSpPr>
        <dsp:cNvPr id="0" name=""/>
        <dsp:cNvSpPr/>
      </dsp:nvSpPr>
      <dsp:spPr>
        <a:xfrm rot="5400000">
          <a:off x="4858435" y="8688012"/>
          <a:ext cx="304404" cy="456606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873656" y="8764113"/>
        <a:ext cx="273964" cy="213083"/>
      </dsp:txXfrm>
    </dsp:sp>
    <dsp:sp modelId="{3EC2FD46-480A-4EBB-83BE-352492204595}">
      <dsp:nvSpPr>
        <dsp:cNvPr id="0" name=""/>
        <dsp:cNvSpPr/>
      </dsp:nvSpPr>
      <dsp:spPr>
        <a:xfrm>
          <a:off x="1303764" y="9059741"/>
          <a:ext cx="7413746" cy="19763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Interpretation &amp; Implications</a:t>
          </a:r>
        </a:p>
      </dsp:txBody>
      <dsp:txXfrm>
        <a:off x="1361648" y="9117625"/>
        <a:ext cx="7297978" cy="1860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199" y="4948562"/>
            <a:ext cx="19594513" cy="3048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Benjamin S. Lynch  |  Vikram Mittal, PhD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Department of Systems Engineering, United States Military Academy</a:t>
            </a:r>
          </a:p>
          <a:p>
            <a:pPr>
              <a:spcAft>
                <a:spcPts val="600"/>
              </a:spcAft>
            </a:pPr>
            <a:r>
              <a:rPr lang="en-US" sz="2000" i="1" dirty="0"/>
              <a:t>2026 NDIA Michigan GVSETS  |  Open Technical Session  |  Novi, MI  |  Aug 11–13,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2540000"/>
            <a:ext cx="19604183" cy="1905000"/>
          </a:xfrm>
        </p:spPr>
        <p:txBody>
          <a:bodyPr/>
          <a:lstStyle/>
          <a:p>
            <a:r>
              <a:rPr lang="en-US" dirty="0"/>
              <a:t>Analyzing Open-Source Data to Inform Military Vehicle Design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3369EBB-7ACE-E232-D338-113317B8046E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</a:t>
            </a:r>
          </a:p>
        </p:txBody>
      </p:sp>
    </p:spTree>
    <p:extLst>
      <p:ext uri="{BB962C8B-B14F-4D97-AF65-F5344CB8AC3E}">
        <p14:creationId xmlns:p14="http://schemas.microsoft.com/office/powerpoint/2010/main" val="190944100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8F5404-5426-A099-B41B-56F4B470DE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1978" y="10927022"/>
            <a:ext cx="20460044" cy="1651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5200" b="1" dirty="0">
                <a:solidFill>
                  <a:srgbClr val="C82506"/>
                </a:solidFill>
              </a:rPr>
              <a:t>Only minefields and drone ISR show statistically significant association with Leopard losses.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2C963-F386-0155-6355-B8057ACDB6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6740" y="301845"/>
            <a:ext cx="14569440" cy="1857155"/>
          </a:xfrm>
        </p:spPr>
        <p:txBody>
          <a:bodyPr>
            <a:noAutofit/>
          </a:bodyPr>
          <a:lstStyle/>
          <a:p>
            <a:r>
              <a:rPr lang="en-US" sz="7000" b="1" dirty="0"/>
              <a:t>Finding 2:What Operational Conditions Track With Losses</a:t>
            </a:r>
          </a:p>
        </p:txBody>
      </p:sp>
      <p:graphicFrame>
        <p:nvGraphicFramePr>
          <p:cNvPr id="102" name="Chart Fig 3"/>
          <p:cNvGraphicFramePr/>
          <p:nvPr>
            <p:extLst>
              <p:ext uri="{D42A27DB-BD31-4B8C-83A1-F6EECF244321}">
                <p14:modId xmlns:p14="http://schemas.microsoft.com/office/powerpoint/2010/main" val="3031987097"/>
              </p:ext>
            </p:extLst>
          </p:nvPr>
        </p:nvGraphicFramePr>
        <p:xfrm>
          <a:off x="586740" y="2857500"/>
          <a:ext cx="12220093" cy="7558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3" name="Chart Fig 4"/>
          <p:cNvGraphicFramePr/>
          <p:nvPr>
            <p:extLst>
              <p:ext uri="{D42A27DB-BD31-4B8C-83A1-F6EECF244321}">
                <p14:modId xmlns:p14="http://schemas.microsoft.com/office/powerpoint/2010/main" val="1253033457"/>
              </p:ext>
            </p:extLst>
          </p:nvPr>
        </p:nvGraphicFramePr>
        <p:xfrm>
          <a:off x="12631478" y="2857500"/>
          <a:ext cx="11498521" cy="7371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7215478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5B0FA8-6B9A-C537-4008-09AF194E0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699" y="3492500"/>
            <a:ext cx="12783341" cy="9525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9E814A"/>
                </a:solidFill>
              </a:rPr>
              <a:t>Losses are not "high combat intensity."</a:t>
            </a:r>
          </a:p>
          <a:p>
            <a:pPr marL="0" indent="0" algn="l">
              <a:spcBef>
                <a:spcPts val="1800"/>
              </a:spcBef>
              <a:buNone/>
            </a:pPr>
            <a:r>
              <a:rPr lang="en-US" sz="5200" b="1" dirty="0"/>
              <a:t>They cluster where:</a:t>
            </a:r>
          </a:p>
          <a:p>
            <a:pPr marL="457200" indent="-457200">
              <a:spcBef>
                <a:spcPts val="1000"/>
              </a:spcBef>
              <a:buFont typeface="Arial"/>
              <a:buChar char="•"/>
            </a:pPr>
            <a:r>
              <a:rPr lang="en-US" sz="4400" dirty="0"/>
              <a:t>Maneuver is restricted by </a:t>
            </a:r>
            <a:r>
              <a:rPr lang="en-US" sz="4400" b="1" dirty="0"/>
              <a:t>obstacle belts</a:t>
            </a:r>
          </a:p>
          <a:p>
            <a:pPr marL="457200" indent="-457200">
              <a:spcBef>
                <a:spcPts val="800"/>
              </a:spcBef>
              <a:buFont typeface="Arial"/>
              <a:buChar char="•"/>
            </a:pPr>
            <a:r>
              <a:rPr lang="en-US" sz="4400" dirty="0"/>
              <a:t>Concealment is degraded by </a:t>
            </a:r>
            <a:r>
              <a:rPr lang="en-US" sz="4400" b="1" dirty="0"/>
              <a:t>persistent ISR</a:t>
            </a:r>
          </a:p>
          <a:p>
            <a:pPr marL="457200" indent="-457200">
              <a:spcBef>
                <a:spcPts val="800"/>
              </a:spcBef>
              <a:buFont typeface="Arial"/>
              <a:buChar char="•"/>
            </a:pPr>
            <a:r>
              <a:rPr lang="en-US" sz="4400" dirty="0"/>
              <a:t>Targeting is enabled by </a:t>
            </a:r>
            <a:r>
              <a:rPr lang="en-US" sz="4400" b="1" dirty="0"/>
              <a:t>linked sensors and fires</a:t>
            </a:r>
          </a:p>
          <a:p>
            <a:pPr marL="457200" indent="-457200">
              <a:spcBef>
                <a:spcPts val="800"/>
              </a:spcBef>
              <a:buFont typeface="Arial"/>
              <a:buChar char="•"/>
            </a:pPr>
            <a:r>
              <a:rPr lang="en-US" sz="4400" dirty="0"/>
              <a:t>EW and air defense </a:t>
            </a:r>
            <a:r>
              <a:rPr lang="en-US" sz="4400" b="1" dirty="0"/>
              <a:t>thicken the kill chain</a:t>
            </a:r>
          </a:p>
          <a:p>
            <a:pPr marL="0" indent="0" algn="l">
              <a:spcBef>
                <a:spcPts val="1800"/>
              </a:spcBef>
              <a:buNone/>
            </a:pPr>
            <a:r>
              <a:rPr lang="en-US" sz="5200" b="1" i="1" dirty="0">
                <a:solidFill>
                  <a:srgbClr val="9E814A"/>
                </a:solidFill>
              </a:rPr>
              <a:t>Survivability is a system property, not a platform property.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D9173-75B3-28F2-CDAD-F1D593C58B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700" y="270095"/>
            <a:ext cx="11437620" cy="1857155"/>
          </a:xfrm>
        </p:spPr>
        <p:txBody>
          <a:bodyPr>
            <a:noAutofit/>
          </a:bodyPr>
          <a:lstStyle/>
          <a:p>
            <a:r>
              <a:rPr lang="en-US" sz="7000" b="1" dirty="0"/>
              <a:t>Losses Reflect a System, Not a Direct-Fire Duel</a:t>
            </a:r>
          </a:p>
        </p:txBody>
      </p:sp>
      <p:sp>
        <p:nvSpPr>
          <p:cNvPr id="13" name="Ring320"/>
          <p:cNvSpPr/>
          <p:nvPr/>
        </p:nvSpPr>
        <p:spPr>
          <a:xfrm>
            <a:off x="13688060" y="1673525"/>
            <a:ext cx="9913812" cy="9128079"/>
          </a:xfrm>
          <a:prstGeom prst="ellipse">
            <a:avLst/>
          </a:prstGeom>
          <a:solidFill>
            <a:srgbClr val="C82506">
              <a:alpha val="12000"/>
            </a:srgbClr>
          </a:solidFill>
          <a:ln w="12700">
            <a:solidFill>
              <a:srgbClr val="C82506"/>
            </a:solidFill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ing220"/>
          <p:cNvSpPr/>
          <p:nvPr/>
        </p:nvSpPr>
        <p:spPr>
          <a:xfrm>
            <a:off x="14472022" y="2937526"/>
            <a:ext cx="6831856" cy="6314281"/>
          </a:xfrm>
          <a:prstGeom prst="ellipse">
            <a:avLst/>
          </a:prstGeom>
          <a:solidFill>
            <a:srgbClr val="DCBD23">
              <a:alpha val="16000"/>
            </a:srgbClr>
          </a:solidFill>
          <a:ln w="12700">
            <a:solidFill>
              <a:srgbClr val="DCBD23"/>
            </a:solidFill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ing110"/>
          <p:cNvSpPr/>
          <p:nvPr/>
        </p:nvSpPr>
        <p:spPr>
          <a:xfrm>
            <a:off x="16355060" y="5045923"/>
            <a:ext cx="3727234" cy="3528733"/>
          </a:xfrm>
          <a:prstGeom prst="ellipse">
            <a:avLst/>
          </a:prstGeom>
          <a:solidFill>
            <a:srgbClr val="00882B">
              <a:alpha val="22000"/>
            </a:srgbClr>
          </a:solidFill>
          <a:ln w="12700">
            <a:solidFill>
              <a:srgbClr val="00882B"/>
            </a:solidFill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enter"/>
          <p:cNvSpPr/>
          <p:nvPr/>
        </p:nvSpPr>
        <p:spPr>
          <a:xfrm>
            <a:off x="17262792" y="6479254"/>
            <a:ext cx="1956435" cy="842367"/>
          </a:xfrm>
          <a:prstGeom prst="roundRect">
            <a:avLst>
              <a:gd name="adj" fmla="val 30000"/>
            </a:avLst>
          </a:prstGeom>
          <a:solidFill>
            <a:srgbClr val="1F1F1F"/>
          </a:solidFill>
          <a:ln>
            <a:noFill/>
          </a:ln>
        </p:spPr>
        <p:txBody>
          <a:bodyPr wrap="square" lIns="36000" tIns="18000" rIns="36000" bIns="18000" anchor="ctr"/>
          <a:lstStyle/>
          <a:p>
            <a:pPr algn="ctr"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LEOPARD</a:t>
            </a:r>
          </a:p>
        </p:txBody>
      </p:sp>
      <p:sp>
        <p:nvSpPr>
          <p:cNvPr id="17" name="Lbl"/>
          <p:cNvSpPr txBox="1"/>
          <p:nvPr/>
        </p:nvSpPr>
        <p:spPr>
          <a:xfrm>
            <a:off x="16863060" y="5490920"/>
            <a:ext cx="2755900" cy="724848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008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Defensive Ops</a:t>
            </a:r>
          </a:p>
        </p:txBody>
      </p:sp>
      <p:sp>
        <p:nvSpPr>
          <p:cNvPr id="18" name="Lbl"/>
          <p:cNvSpPr txBox="1"/>
          <p:nvPr/>
        </p:nvSpPr>
        <p:spPr>
          <a:xfrm>
            <a:off x="16863060" y="7522920"/>
            <a:ext cx="2755900" cy="384526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0088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EW / Air Def</a:t>
            </a:r>
          </a:p>
        </p:txBody>
      </p:sp>
      <p:sp>
        <p:nvSpPr>
          <p:cNvPr id="19" name="Lbl"/>
          <p:cNvSpPr txBox="1"/>
          <p:nvPr/>
        </p:nvSpPr>
        <p:spPr>
          <a:xfrm>
            <a:off x="14575473" y="5673482"/>
            <a:ext cx="1956435" cy="421184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8A7A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Artillery</a:t>
            </a:r>
          </a:p>
        </p:txBody>
      </p:sp>
      <p:sp>
        <p:nvSpPr>
          <p:cNvPr id="20" name="Lbl"/>
          <p:cNvSpPr txBox="1"/>
          <p:nvPr/>
        </p:nvSpPr>
        <p:spPr>
          <a:xfrm>
            <a:off x="19196948" y="4847238"/>
            <a:ext cx="2106930" cy="421184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8A7A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Logistics</a:t>
            </a:r>
          </a:p>
        </p:txBody>
      </p:sp>
      <p:sp>
        <p:nvSpPr>
          <p:cNvPr id="21" name="Lbl"/>
          <p:cNvSpPr txBox="1"/>
          <p:nvPr/>
        </p:nvSpPr>
        <p:spPr>
          <a:xfrm>
            <a:off x="17902813" y="2035379"/>
            <a:ext cx="3310890" cy="701973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C82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DRONE / ISR</a:t>
            </a:r>
          </a:p>
        </p:txBody>
      </p:sp>
      <p:sp>
        <p:nvSpPr>
          <p:cNvPr id="22" name="Lbl"/>
          <p:cNvSpPr txBox="1"/>
          <p:nvPr/>
        </p:nvSpPr>
        <p:spPr>
          <a:xfrm>
            <a:off x="19062089" y="2680463"/>
            <a:ext cx="3009900" cy="561578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C82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★ p = 0.0041</a:t>
            </a:r>
          </a:p>
        </p:txBody>
      </p:sp>
      <p:sp>
        <p:nvSpPr>
          <p:cNvPr id="23" name="Lbl"/>
          <p:cNvSpPr txBox="1"/>
          <p:nvPr/>
        </p:nvSpPr>
        <p:spPr>
          <a:xfrm>
            <a:off x="19529209" y="8532453"/>
            <a:ext cx="3310890" cy="701973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C82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MINEFIELDS</a:t>
            </a:r>
          </a:p>
        </p:txBody>
      </p:sp>
      <p:sp>
        <p:nvSpPr>
          <p:cNvPr id="24" name="Lbl"/>
          <p:cNvSpPr txBox="1"/>
          <p:nvPr/>
        </p:nvSpPr>
        <p:spPr>
          <a:xfrm>
            <a:off x="18644966" y="9309593"/>
            <a:ext cx="3009900" cy="561578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3200" b="1" dirty="0">
                <a:solidFill>
                  <a:srgbClr val="C82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★ p = 0.0107</a:t>
            </a:r>
          </a:p>
        </p:txBody>
      </p:sp>
      <p:sp>
        <p:nvSpPr>
          <p:cNvPr id="25" name="Lbl"/>
          <p:cNvSpPr txBox="1"/>
          <p:nvPr/>
        </p:nvSpPr>
        <p:spPr>
          <a:xfrm>
            <a:off x="13802994" y="11352764"/>
            <a:ext cx="10160000" cy="444500"/>
          </a:xfrm>
          <a:prstGeom prst="rect">
            <a:avLst/>
          </a:prstGeom>
          <a:noFill/>
        </p:spPr>
        <p:txBody>
          <a:bodyPr wrap="square" lIns="18000" tIns="9000" rIns="18000" bIns="9000" anchor="ctr"/>
          <a:lstStyle/>
          <a:p>
            <a:pPr algn="ctr">
              <a:buNone/>
            </a:pPr>
            <a:r>
              <a:rPr lang="en-US" sz="40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Concentric layers around the tank: each ring is part of the integrated threat system</a:t>
            </a:r>
            <a:r>
              <a:rPr lang="en-US" sz="16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960370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B3003-40C6-C853-1F83-CA05600C26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914" y="428845"/>
            <a:ext cx="18039347" cy="1857155"/>
          </a:xfrm>
        </p:spPr>
        <p:txBody>
          <a:bodyPr>
            <a:noAutofit/>
          </a:bodyPr>
          <a:lstStyle/>
          <a:p>
            <a:r>
              <a:rPr lang="en-US" sz="7000" b="1" dirty="0"/>
              <a:t>From Findings to Design Choices</a:t>
            </a:r>
          </a:p>
        </p:txBody>
      </p:sp>
      <p:sp>
        <p:nvSpPr>
          <p:cNvPr id="100" name="Header"/>
          <p:cNvSpPr/>
          <p:nvPr/>
        </p:nvSpPr>
        <p:spPr>
          <a:xfrm>
            <a:off x="635000" y="2286000"/>
            <a:ext cx="11557000" cy="1651000"/>
          </a:xfrm>
          <a:prstGeom prst="roundRect">
            <a:avLst>
              <a:gd name="adj" fmla="val 1000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anchor="ctr"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PLATFORMS</a:t>
            </a:r>
            <a:b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Near-Term</a:t>
            </a:r>
          </a:p>
        </p:txBody>
      </p:sp>
      <p:sp>
        <p:nvSpPr>
          <p:cNvPr id="101" name="Body"/>
          <p:cNvSpPr txBox="1"/>
          <p:nvPr/>
        </p:nvSpPr>
        <p:spPr>
          <a:xfrm>
            <a:off x="635000" y="4191000"/>
            <a:ext cx="11557000" cy="6858000"/>
          </a:xfrm>
          <a:prstGeom prst="roundRect">
            <a:avLst>
              <a:gd name="adj" fmla="val 500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2000" tIns="252000" rIns="252000" bIns="252000" anchor="t"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Counter-UAS protection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Add-on hard- and soft-kill kits, top-attack defense, hemispheric awareness.</a:t>
            </a:r>
          </a:p>
          <a:p>
            <a:pPr marL="0" indent="0" algn="l">
              <a:spcBef>
                <a:spcPts val="1200"/>
              </a:spcBef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 management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thermal, RF, and visual signatures; on-demand obscurants during breach exposure.</a:t>
            </a:r>
          </a:p>
          <a:p>
            <a:pPr marL="0" indent="0" algn="l">
              <a:spcBef>
                <a:spcPts val="1200"/>
              </a:spcBef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 integration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Co-located breach and route-clearance assets inside the formation.</a:t>
            </a:r>
          </a:p>
        </p:txBody>
      </p:sp>
      <p:sp>
        <p:nvSpPr>
          <p:cNvPr id="102" name="Header"/>
          <p:cNvSpPr/>
          <p:nvPr/>
        </p:nvSpPr>
        <p:spPr>
          <a:xfrm>
            <a:off x="12446000" y="2286000"/>
            <a:ext cx="11557000" cy="1651000"/>
          </a:xfrm>
          <a:prstGeom prst="roundRect">
            <a:avLst>
              <a:gd name="adj" fmla="val 1000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36000" tIns="36000" rIns="36000" bIns="36000" anchor="ctr"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PLATFORMS</a:t>
            </a:r>
            <a:b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Long-Term</a:t>
            </a:r>
          </a:p>
        </p:txBody>
      </p:sp>
      <p:sp>
        <p:nvSpPr>
          <p:cNvPr id="103" name="Body"/>
          <p:cNvSpPr txBox="1"/>
          <p:nvPr/>
        </p:nvSpPr>
        <p:spPr>
          <a:xfrm>
            <a:off x="12446000" y="4191000"/>
            <a:ext cx="11557000" cy="6858000"/>
          </a:xfrm>
          <a:prstGeom prst="roundRect">
            <a:avLst>
              <a:gd name="adj" fmla="val 500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lIns="252000" tIns="252000" rIns="252000" bIns="252000" anchor="t">
            <a:norm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baseline signature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Lower thermal, acoustic, and radar profiles designed in from the start.</a:t>
            </a:r>
          </a:p>
          <a:p>
            <a:pPr marL="0" indent="0" algn="l">
              <a:spcBef>
                <a:spcPts val="1200"/>
              </a:spcBef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Distributed / optionally manned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Architectures that distribute risk across crewed and uncrewed nodes.</a:t>
            </a:r>
          </a:p>
          <a:p>
            <a:pPr marL="0" indent="0" algn="l">
              <a:spcBef>
                <a:spcPts val="1200"/>
              </a:spcBef>
              <a:buNone/>
            </a:pP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Networked sensing and fires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to operate inside a layered sensor-shooter fabric, not standalone.</a:t>
            </a:r>
          </a:p>
        </p:txBody>
      </p:sp>
      <p:sp>
        <p:nvSpPr>
          <p:cNvPr id="104" name="Takeaway"/>
          <p:cNvSpPr txBox="1"/>
          <p:nvPr/>
        </p:nvSpPr>
        <p:spPr>
          <a:xfrm>
            <a:off x="5679440" y="11049000"/>
            <a:ext cx="13533120" cy="1778000"/>
          </a:xfrm>
          <a:prstGeom prst="rect">
            <a:avLst/>
          </a:prstGeom>
          <a:noFill/>
        </p:spPr>
        <p:txBody>
          <a:bodyPr wrap="square" lIns="36000" tIns="0" rIns="36000" bIns="0" anchor="ctr">
            <a:normAutofit/>
          </a:bodyPr>
          <a:lstStyle/>
          <a:p>
            <a:pPr algn="ctr">
              <a:buNone/>
            </a:pPr>
            <a:r>
              <a:rPr lang="en-US" sz="4400" b="1" i="1" dirty="0">
                <a:solidFill>
                  <a:srgbClr val="9E8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Prioritization is data-driven: design dollars follow the conditions most associated with attrition</a:t>
            </a:r>
            <a:r>
              <a:rPr lang="en-US" sz="3200" b="1" i="1" dirty="0">
                <a:solidFill>
                  <a:srgbClr val="C825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242560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34B17F-FC23-C5B4-AFFC-562FDBFEA2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000" y="2222500"/>
            <a:ext cx="14351000" cy="10160000"/>
          </a:xfrm>
        </p:spPr>
        <p:txBody>
          <a:bodyPr>
            <a:noAutofit/>
          </a:bodyPr>
          <a:lstStyle/>
          <a:p>
            <a:pPr marL="0" indent="0" algn="l">
              <a:spcBef>
                <a:spcPts val="1800"/>
              </a:spcBef>
              <a:buNone/>
            </a:pPr>
            <a:r>
              <a:rPr lang="en-US" sz="5200" b="1" dirty="0">
                <a:solidFill>
                  <a:srgbClr val="9E814A"/>
                </a:solidFill>
              </a:rPr>
              <a:t>1. Open-source data can inform vehicle design.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5200" dirty="0"/>
              <a:t>Narrative and confirmed-loss data together ground requirements in observed combat.</a:t>
            </a:r>
          </a:p>
          <a:p>
            <a:pPr marL="0" indent="0" algn="l">
              <a:spcBef>
                <a:spcPts val="1400"/>
              </a:spcBef>
              <a:buNone/>
            </a:pPr>
            <a:r>
              <a:rPr lang="en-US" sz="5200" b="1" dirty="0">
                <a:solidFill>
                  <a:srgbClr val="9E814A"/>
                </a:solidFill>
              </a:rPr>
              <a:t>2. Coverage volume is not a proxy for losses.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5200" dirty="0"/>
              <a:t>In case study, only 17% of loss weeks were covered, and salience faded over time.</a:t>
            </a:r>
          </a:p>
          <a:p>
            <a:pPr marL="0" indent="0" algn="l">
              <a:spcBef>
                <a:spcPts val="1400"/>
              </a:spcBef>
              <a:buNone/>
            </a:pPr>
            <a:r>
              <a:rPr lang="en-US" sz="5200" b="1" dirty="0">
                <a:solidFill>
                  <a:srgbClr val="9E814A"/>
                </a:solidFill>
              </a:rPr>
              <a:t>3. Modern survivability is system-level.</a:t>
            </a:r>
          </a:p>
          <a:p>
            <a:pPr marL="0" indent="0" algn="l">
              <a:spcBef>
                <a:spcPts val="400"/>
              </a:spcBef>
              <a:buNone/>
            </a:pPr>
            <a:r>
              <a:rPr lang="en-US" sz="5200" dirty="0"/>
              <a:t>In case study, minefields and drone ISR drive losses. Counter-UAS, signature, and breach support are design priorities.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8C8E0-9140-AA25-2957-E40499426B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5000" y="619345"/>
            <a:ext cx="13127502" cy="1857155"/>
          </a:xfrm>
        </p:spPr>
        <p:txBody>
          <a:bodyPr>
            <a:normAutofit/>
          </a:bodyPr>
          <a:lstStyle/>
          <a:p>
            <a:r>
              <a:rPr lang="en-US" sz="7000" b="1" dirty="0"/>
              <a:t>Conclusions and Contact</a:t>
            </a:r>
          </a:p>
        </p:txBody>
      </p:sp>
      <p:sp>
        <p:nvSpPr>
          <p:cNvPr id="5000" name="Limitations card"/>
          <p:cNvSpPr/>
          <p:nvPr/>
        </p:nvSpPr>
        <p:spPr>
          <a:xfrm>
            <a:off x="15748000" y="2476500"/>
            <a:ext cx="7874000" cy="4572000"/>
          </a:xfrm>
          <a:prstGeom prst="roundRect">
            <a:avLst>
              <a:gd name="adj" fmla="val 6000"/>
            </a:avLst>
          </a:prstGeom>
          <a:solidFill>
            <a:srgbClr val="FFF8E7"/>
          </a:solidFill>
          <a:ln w="9525">
            <a:solidFill>
              <a:srgbClr val="DCBD23"/>
            </a:solidFill>
          </a:ln>
        </p:spPr>
        <p:txBody>
          <a:bodyPr wrap="square" lIns="180000" tIns="120000" rIns="180000" bIns="12000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8A6E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Limitations</a:t>
            </a:r>
          </a:p>
          <a:p>
            <a:pPr marL="342900" indent="-342900" algn="l">
              <a:spcBef>
                <a:spcPts val="800"/>
              </a:spcBef>
              <a:buFont typeface="Arial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Selection bias in what is shared publicly</a:t>
            </a:r>
          </a:p>
          <a:p>
            <a:pPr marL="342900" indent="-342900" algn="l">
              <a:spcBef>
                <a:spcPts val="600"/>
              </a:spcBef>
              <a:buFont typeface="Arial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Misinformation risk, growing with genAI</a:t>
            </a:r>
          </a:p>
          <a:p>
            <a:pPr marL="342900" indent="-342900" algn="l">
              <a:spcBef>
                <a:spcPts val="600"/>
              </a:spcBef>
              <a:buFont typeface="Arial"/>
              <a:buChar char="•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Statistical associations, not causation</a:t>
            </a:r>
          </a:p>
        </p:txBody>
      </p:sp>
      <p:sp>
        <p:nvSpPr>
          <p:cNvPr id="5001" name="Contact card"/>
          <p:cNvSpPr/>
          <p:nvPr/>
        </p:nvSpPr>
        <p:spPr>
          <a:xfrm>
            <a:off x="15748000" y="7302500"/>
            <a:ext cx="7874000" cy="4064000"/>
          </a:xfrm>
          <a:prstGeom prst="roundRect">
            <a:avLst>
              <a:gd name="adj" fmla="val 6000"/>
            </a:avLst>
          </a:prstGeom>
          <a:solidFill>
            <a:srgbClr val="0365C0"/>
          </a:solidFill>
          <a:ln>
            <a:noFill/>
          </a:ln>
        </p:spPr>
        <p:txBody>
          <a:bodyPr wrap="square" lIns="180000" tIns="120000" rIns="180000" bIns="120000" anchor="t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  <a:p>
            <a:pPr marL="0" indent="0" algn="l">
              <a:spcBef>
                <a:spcPts val="8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Vikram Mittal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USMA · Dept. of Systems Engineering</a:t>
            </a:r>
          </a:p>
          <a:p>
            <a:pPr marL="0" indent="0" algn="l">
              <a:spcBef>
                <a:spcPts val="500"/>
              </a:spcBef>
              <a:buNone/>
            </a:pPr>
            <a:r>
              <a:rPr lang="en-US" sz="3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Vikram.mittal@westpoint.edu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845-938-5507</a:t>
            </a:r>
          </a:p>
        </p:txBody>
      </p:sp>
    </p:spTree>
    <p:extLst>
      <p:ext uri="{BB962C8B-B14F-4D97-AF65-F5344CB8AC3E}">
        <p14:creationId xmlns:p14="http://schemas.microsoft.com/office/powerpoint/2010/main" val="3068421423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73200" y="2720235"/>
            <a:ext cx="21868063" cy="10004425"/>
          </a:xfrm>
        </p:spPr>
        <p:txBody>
          <a:bodyPr>
            <a:noAutofit/>
          </a:bodyPr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5200" b="1" dirty="0">
                <a:solidFill>
                  <a:srgbClr val="9E814A"/>
                </a:solidFill>
              </a:rPr>
              <a:t>Modern battlefields evolve faster than we can design for them.</a:t>
            </a:r>
          </a:p>
          <a:p>
            <a:pPr marL="457200" indent="-457200">
              <a:spcBef>
                <a:spcPts val="1200"/>
              </a:spcBef>
              <a:buFont typeface="Arial"/>
              <a:buChar char="•"/>
            </a:pPr>
            <a:r>
              <a:rPr lang="en-US" sz="5200" b="1" dirty="0"/>
              <a:t>Major vehicle programs take decades </a:t>
            </a:r>
            <a:r>
              <a:rPr lang="en-US" sz="5200" dirty="0"/>
              <a:t>from concept to fielding; even upgrade packages take years.</a:t>
            </a:r>
          </a:p>
          <a:p>
            <a:pPr marL="457200" indent="-457200">
              <a:spcBef>
                <a:spcPts val="1200"/>
              </a:spcBef>
              <a:buFont typeface="Arial"/>
              <a:buChar char="•"/>
            </a:pPr>
            <a:r>
              <a:rPr lang="en-US" sz="5200" dirty="0"/>
              <a:t>Requirements rely on classified reporting, post-conflict studies, and controlled testing = </a:t>
            </a:r>
            <a:r>
              <a:rPr lang="en-US" sz="5200" b="1" dirty="0"/>
              <a:t>slow feedback loops.</a:t>
            </a:r>
          </a:p>
          <a:p>
            <a:pPr marL="457200" indent="-457200">
              <a:spcBef>
                <a:spcPts val="1200"/>
              </a:spcBef>
              <a:buFont typeface="Arial"/>
              <a:buChar char="•"/>
            </a:pPr>
            <a:r>
              <a:rPr lang="en-US" sz="5200" dirty="0"/>
              <a:t>Meanwhile, the </a:t>
            </a:r>
            <a:r>
              <a:rPr lang="en-US" sz="5200" b="1" dirty="0"/>
              <a:t>Russia–Ukraine war</a:t>
            </a:r>
            <a:r>
              <a:rPr lang="en-US" sz="5200" dirty="0"/>
              <a:t> generates unprecedented public data on vehicle employment, damage, and loss in near real time.</a:t>
            </a:r>
          </a:p>
          <a:p>
            <a:pPr marL="457200" indent="-457200">
              <a:spcBef>
                <a:spcPts val="1200"/>
              </a:spcBef>
              <a:buFont typeface="Arial"/>
              <a:buChar char="•"/>
            </a:pPr>
            <a:endParaRPr lang="en-US" sz="5200" dirty="0">
              <a:solidFill>
                <a:srgbClr val="9E814A"/>
              </a:solidFill>
            </a:endParaRPr>
          </a:p>
          <a:p>
            <a:pPr marL="0" indent="0" algn="l">
              <a:spcBef>
                <a:spcPts val="2400"/>
              </a:spcBef>
              <a:buNone/>
            </a:pPr>
            <a:r>
              <a:rPr lang="en-US" sz="5200" b="1" i="1" dirty="0">
                <a:solidFill>
                  <a:srgbClr val="9E814A"/>
                </a:solidFill>
              </a:rPr>
              <a:t>Can open-source intelligence systematically inform vehicle design before the next conflict?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3200" y="428740"/>
            <a:ext cx="13127502" cy="1857155"/>
          </a:xfrm>
        </p:spPr>
        <p:txBody>
          <a:bodyPr/>
          <a:lstStyle/>
          <a:p>
            <a:pPr algn="l">
              <a:buNone/>
            </a:pPr>
            <a:r>
              <a:rPr lang="en-US" sz="7000" b="1" dirty="0"/>
              <a:t>The Acquisition Mismatch</a:t>
            </a:r>
          </a:p>
        </p:txBody>
      </p:sp>
    </p:spTree>
    <p:extLst>
      <p:ext uri="{BB962C8B-B14F-4D97-AF65-F5344CB8AC3E}">
        <p14:creationId xmlns:p14="http://schemas.microsoft.com/office/powerpoint/2010/main" val="28171366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20B410-309F-44F4-5C51-51E9ACF15E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3926" y="3123144"/>
            <a:ext cx="12220074" cy="10160000"/>
          </a:xfrm>
        </p:spPr>
        <p:txBody>
          <a:bodyPr wrap="square" anchor="t">
            <a:normAutofit/>
          </a:bodyPr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5200" b="1" dirty="0">
                <a:solidFill>
                  <a:srgbClr val="9E814A"/>
                </a:solidFill>
              </a:rPr>
              <a:t>Survivability, lethality, and mobility are in constant tension.</a:t>
            </a:r>
          </a:p>
          <a:p>
            <a:pPr marL="0" indent="0" algn="l">
              <a:spcBef>
                <a:spcPts val="1200"/>
              </a:spcBef>
              <a:buNone/>
            </a:pPr>
            <a:r>
              <a:rPr lang="en-US" sz="5200" dirty="0"/>
              <a:t>More armor adds weight and costs mobility. More firepower drives weight, power, and crew demand. Cost constrains how many platforms can be fielded.</a:t>
            </a:r>
          </a:p>
          <a:p>
            <a:pPr marL="0" indent="0" algn="l">
              <a:spcBef>
                <a:spcPts val="1200"/>
              </a:spcBef>
              <a:buNone/>
            </a:pPr>
            <a:r>
              <a:rPr lang="en-US" sz="5200" b="1" i="1" dirty="0">
                <a:solidFill>
                  <a:srgbClr val="9E814A"/>
                </a:solidFill>
              </a:rPr>
              <a:t>Each vehicle class sits at a different point in this triangle, and that point is shifting as the battlefield evolves.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92BE7-720A-17F2-3802-0B294DE3F9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926" y="428845"/>
            <a:ext cx="13804233" cy="1857155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7000" b="1" dirty="0"/>
              <a:t>Military Vehicle Design Lives in a Trade Space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70AF0D-6B3F-456D-D1E6-0746D24162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2439" y="1773637"/>
            <a:ext cx="10287635" cy="10940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68738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06C32-274E-BACA-8E7D-80EDA38A0D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Proposed Methodology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D64A050-758B-F9ED-6DD0-4B7BB5E7F6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6541482"/>
              </p:ext>
            </p:extLst>
          </p:nvPr>
        </p:nvGraphicFramePr>
        <p:xfrm>
          <a:off x="2358293" y="1740877"/>
          <a:ext cx="10021276" cy="11043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A266EBC-FF02-8CD6-100F-7E1C4EC4B281}"/>
              </a:ext>
            </a:extLst>
          </p:cNvPr>
          <p:cNvSpPr txBox="1"/>
          <p:nvPr/>
        </p:nvSpPr>
        <p:spPr>
          <a:xfrm>
            <a:off x="11882805" y="2033264"/>
            <a:ext cx="9174421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Narrative reporting (news sources)</a:t>
            </a:r>
          </a:p>
          <a:p>
            <a:pPr marL="571500" lvl="0" indent="-571500" algn="l">
              <a:buFont typeface="Arial" panose="020B0604020202020204" pitchFamily="34" charset="0"/>
              <a:buChar char="•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Verified loss data (OSINT datasets)</a:t>
            </a:r>
          </a:p>
          <a:p>
            <a:pPr marL="571500" marR="0" indent="-5715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5BA52-CC80-7FAA-7439-542EBA9829DD}"/>
              </a:ext>
            </a:extLst>
          </p:cNvPr>
          <p:cNvSpPr txBox="1"/>
          <p:nvPr/>
        </p:nvSpPr>
        <p:spPr>
          <a:xfrm>
            <a:off x="11882805" y="3982516"/>
            <a:ext cx="9204443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571500" lvl="0" indent="-571500" algn="l">
              <a:buFont typeface="Arial" panose="020B0604020202020204" pitchFamily="34" charset="0"/>
              <a:buChar char="•"/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Extract vehicle-specific context windows</a:t>
            </a:r>
          </a:p>
          <a:p>
            <a:r>
              <a:rPr lang="en-US" dirty="0"/>
              <a:t>Code operational conditions</a:t>
            </a:r>
          </a:p>
          <a:p>
            <a:r>
              <a:rPr lang="en-US" dirty="0"/>
              <a:t>Standardize loss data (temporal intervals)</a:t>
            </a: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3349B2-AFF5-0BF2-5BDD-CACBF1AFE94B}"/>
              </a:ext>
            </a:extLst>
          </p:cNvPr>
          <p:cNvSpPr txBox="1"/>
          <p:nvPr/>
        </p:nvSpPr>
        <p:spPr>
          <a:xfrm>
            <a:off x="11882805" y="6600726"/>
            <a:ext cx="12247684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571500" lvl="0" indent="-571500" algn="l">
              <a:buFont typeface="Arial" panose="020B0604020202020204" pitchFamily="34" charset="0"/>
              <a:buChar char="•"/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Align narrative and loss datasets over time</a:t>
            </a:r>
          </a:p>
          <a:p>
            <a:r>
              <a:rPr lang="en-US" dirty="0"/>
              <a:t>Define loss vs non-loss periods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13DB3C-394F-05A6-6F05-79E192DC3B85}"/>
              </a:ext>
            </a:extLst>
          </p:cNvPr>
          <p:cNvSpPr txBox="1"/>
          <p:nvPr/>
        </p:nvSpPr>
        <p:spPr>
          <a:xfrm>
            <a:off x="11882805" y="8842137"/>
            <a:ext cx="12441114" cy="13234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571500" lvl="0" indent="-571500" algn="l">
              <a:buFont typeface="Arial" panose="020B0604020202020204" pitchFamily="34" charset="0"/>
              <a:buChar char="•"/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Compare operational conditions across periods</a:t>
            </a:r>
          </a:p>
          <a:p>
            <a:r>
              <a:rPr lang="en-US" dirty="0"/>
              <a:t>Conduct statistical tests (chi-square)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85228B-F0A9-690D-AD82-2CE6D2C83BD4}"/>
              </a:ext>
            </a:extLst>
          </p:cNvPr>
          <p:cNvSpPr txBox="1"/>
          <p:nvPr/>
        </p:nvSpPr>
        <p:spPr>
          <a:xfrm>
            <a:off x="11882805" y="10818749"/>
            <a:ext cx="12441114" cy="1938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571500" lvl="0" indent="-571500" algn="l">
              <a:buFont typeface="Arial" panose="020B0604020202020204" pitchFamily="34" charset="0"/>
              <a:buChar char="•"/>
              <a:defRPr sz="4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Assess links between design and attrition</a:t>
            </a:r>
          </a:p>
          <a:p>
            <a:r>
              <a:rPr lang="en-US" dirty="0"/>
              <a:t>Compare with doctrine</a:t>
            </a:r>
          </a:p>
          <a:p>
            <a:r>
              <a:rPr lang="en-US" dirty="0"/>
              <a:t>Inform future design and force employment</a:t>
            </a:r>
          </a:p>
        </p:txBody>
      </p:sp>
    </p:spTree>
    <p:extLst>
      <p:ext uri="{BB962C8B-B14F-4D97-AF65-F5344CB8AC3E}">
        <p14:creationId xmlns:p14="http://schemas.microsoft.com/office/powerpoint/2010/main" val="13688124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8631EE-86C0-D66C-DC43-EA4906CBD0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047" y="3175000"/>
            <a:ext cx="10721855" cy="10160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200" b="1" dirty="0">
                <a:solidFill>
                  <a:srgbClr val="9E814A"/>
                </a:solidFill>
              </a:rPr>
              <a:t>Two data streams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en-US" sz="5200" b="1" dirty="0"/>
              <a:t>ISW campaign assessments</a:t>
            </a:r>
          </a:p>
          <a:p>
            <a:pPr marL="457200" indent="-457200">
              <a:spcBef>
                <a:spcPts val="600"/>
              </a:spcBef>
              <a:buFont typeface="Arial"/>
              <a:buChar char="•"/>
            </a:pPr>
            <a:r>
              <a:rPr lang="en-US" sz="4400" dirty="0"/>
              <a:t>Daily narrative parsed for Leopard mentions</a:t>
            </a:r>
          </a:p>
          <a:p>
            <a:pPr marL="457200" indent="-457200">
              <a:spcBef>
                <a:spcPts val="600"/>
              </a:spcBef>
              <a:buFont typeface="Arial"/>
              <a:buChar char="•"/>
            </a:pPr>
            <a:r>
              <a:rPr lang="en-US" sz="4400" dirty="0"/>
              <a:t>Each mention tagged by operational context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5200" b="1" dirty="0"/>
              <a:t>Oryx loss records</a:t>
            </a:r>
          </a:p>
          <a:p>
            <a:pPr marL="457200" indent="-457200">
              <a:spcBef>
                <a:spcPts val="600"/>
              </a:spcBef>
              <a:buFont typeface="Arial"/>
              <a:buChar char="•"/>
            </a:pPr>
            <a:r>
              <a:rPr lang="en-US" sz="4400" dirty="0"/>
              <a:t>Visually confirmed losses, geolocated</a:t>
            </a:r>
          </a:p>
          <a:p>
            <a:pPr marL="457200" indent="-457200">
              <a:spcBef>
                <a:spcPts val="600"/>
              </a:spcBef>
              <a:buFont typeface="Arial"/>
              <a:buChar char="•"/>
            </a:pPr>
            <a:r>
              <a:rPr lang="en-US" sz="4400" dirty="0"/>
              <a:t>Aggregated weekly for time alignment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5200" b="1" i="1" dirty="0">
                <a:solidFill>
                  <a:srgbClr val="9E814A"/>
                </a:solidFill>
              </a:rPr>
              <a:t>Aligned via chi-square tests of independence.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91E34-CB4B-9F40-F0DE-EF8499CDCB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2524" y="381000"/>
            <a:ext cx="13127502" cy="1857155"/>
          </a:xfrm>
        </p:spPr>
        <p:txBody>
          <a:bodyPr>
            <a:noAutofit/>
          </a:bodyPr>
          <a:lstStyle/>
          <a:p>
            <a:r>
              <a:rPr lang="en-US" sz="7000" b="1" dirty="0"/>
              <a:t>Combining Narrative Reports with Confirmed Losses</a:t>
            </a:r>
          </a:p>
        </p:txBody>
      </p:sp>
      <p:sp>
        <p:nvSpPr>
          <p:cNvPr id="13" name="Box"/>
          <p:cNvSpPr/>
          <p:nvPr/>
        </p:nvSpPr>
        <p:spPr>
          <a:xfrm>
            <a:off x="11672302" y="2440672"/>
            <a:ext cx="5496006" cy="1468655"/>
          </a:xfrm>
          <a:prstGeom prst="roundRect">
            <a:avLst>
              <a:gd name="adj" fmla="val 12000"/>
            </a:avLst>
          </a:prstGeom>
          <a:solidFill>
            <a:srgbClr val="0365C0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ISW Campaign Assessments</a:t>
            </a:r>
          </a:p>
        </p:txBody>
      </p:sp>
      <p:sp>
        <p:nvSpPr>
          <p:cNvPr id="14" name="Box"/>
          <p:cNvSpPr/>
          <p:nvPr/>
        </p:nvSpPr>
        <p:spPr>
          <a:xfrm>
            <a:off x="18250902" y="2440672"/>
            <a:ext cx="5496006" cy="1468655"/>
          </a:xfrm>
          <a:prstGeom prst="roundRect">
            <a:avLst>
              <a:gd name="adj" fmla="val 12000"/>
            </a:avLst>
          </a:prstGeom>
          <a:solidFill>
            <a:srgbClr val="00882B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Oryx Loss Records</a:t>
            </a:r>
          </a:p>
        </p:txBody>
      </p:sp>
      <p:sp>
        <p:nvSpPr>
          <p:cNvPr id="15" name="Arrow"/>
          <p:cNvSpPr/>
          <p:nvPr/>
        </p:nvSpPr>
        <p:spPr>
          <a:xfrm>
            <a:off x="13681138" y="4628548"/>
            <a:ext cx="338216" cy="293731"/>
          </a:xfrm>
          <a:prstGeom prst="downArrow">
            <a:avLst/>
          </a:prstGeom>
          <a:solidFill>
            <a:srgbClr val="595959"/>
          </a:solidFill>
          <a:ln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"/>
          <p:cNvSpPr/>
          <p:nvPr/>
        </p:nvSpPr>
        <p:spPr>
          <a:xfrm>
            <a:off x="20412138" y="4628548"/>
            <a:ext cx="338216" cy="293731"/>
          </a:xfrm>
          <a:prstGeom prst="downArrow">
            <a:avLst/>
          </a:prstGeom>
          <a:solidFill>
            <a:srgbClr val="595959"/>
          </a:solidFill>
          <a:ln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rrow"/>
          <p:cNvSpPr/>
          <p:nvPr/>
        </p:nvSpPr>
        <p:spPr>
          <a:xfrm>
            <a:off x="20681566" y="3902822"/>
            <a:ext cx="373171" cy="6062445"/>
          </a:xfrm>
          <a:prstGeom prst="downArrow">
            <a:avLst/>
          </a:prstGeom>
          <a:solidFill>
            <a:srgbClr val="595959"/>
          </a:solidFill>
          <a:ln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Box"/>
          <p:cNvSpPr/>
          <p:nvPr/>
        </p:nvSpPr>
        <p:spPr>
          <a:xfrm>
            <a:off x="12645771" y="9965267"/>
            <a:ext cx="9864627" cy="1631838"/>
          </a:xfrm>
          <a:prstGeom prst="roundRect">
            <a:avLst>
              <a:gd name="adj" fmla="val 12000"/>
            </a:avLst>
          </a:prstGeom>
          <a:solidFill>
            <a:srgbClr val="DCBD23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Chi-square tests of independence</a:t>
            </a:r>
          </a:p>
        </p:txBody>
      </p:sp>
      <p:sp>
        <p:nvSpPr>
          <p:cNvPr id="26" name="Box"/>
          <p:cNvSpPr/>
          <p:nvPr/>
        </p:nvSpPr>
        <p:spPr>
          <a:xfrm>
            <a:off x="18250902" y="7803437"/>
            <a:ext cx="5496006" cy="1305471"/>
          </a:xfrm>
          <a:prstGeom prst="roundRect">
            <a:avLst>
              <a:gd name="adj" fmla="val 12000"/>
            </a:avLst>
          </a:prstGeom>
          <a:solidFill>
            <a:srgbClr val="F5F5F5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Variants collapsed to Leopard</a:t>
            </a:r>
          </a:p>
        </p:txBody>
      </p:sp>
      <p:sp>
        <p:nvSpPr>
          <p:cNvPr id="22" name="Box"/>
          <p:cNvSpPr/>
          <p:nvPr/>
        </p:nvSpPr>
        <p:spPr>
          <a:xfrm>
            <a:off x="18250902" y="6050651"/>
            <a:ext cx="5496006" cy="1305471"/>
          </a:xfrm>
          <a:prstGeom prst="roundRect">
            <a:avLst>
              <a:gd name="adj" fmla="val 12000"/>
            </a:avLst>
          </a:prstGeom>
          <a:solidFill>
            <a:srgbClr val="F5F5F5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Weekly aggregation</a:t>
            </a:r>
          </a:p>
        </p:txBody>
      </p:sp>
      <p:sp>
        <p:nvSpPr>
          <p:cNvPr id="18" name="Box"/>
          <p:cNvSpPr/>
          <p:nvPr/>
        </p:nvSpPr>
        <p:spPr>
          <a:xfrm>
            <a:off x="18250902" y="4269543"/>
            <a:ext cx="5496006" cy="1305471"/>
          </a:xfrm>
          <a:prstGeom prst="roundRect">
            <a:avLst>
              <a:gd name="adj" fmla="val 12000"/>
            </a:avLst>
          </a:prstGeom>
          <a:solidFill>
            <a:srgbClr val="F5F5F5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Visually confirmed losses</a:t>
            </a:r>
          </a:p>
        </p:txBody>
      </p:sp>
      <p:sp>
        <p:nvSpPr>
          <p:cNvPr id="6" name="Arrow">
            <a:extLst>
              <a:ext uri="{FF2B5EF4-FFF2-40B4-BE49-F238E27FC236}">
                <a16:creationId xmlns:a16="http://schemas.microsoft.com/office/drawing/2014/main" id="{74B90E01-DB97-7CF0-5A33-91B8FD3C6D96}"/>
              </a:ext>
            </a:extLst>
          </p:cNvPr>
          <p:cNvSpPr/>
          <p:nvPr/>
        </p:nvSpPr>
        <p:spPr>
          <a:xfrm>
            <a:off x="14144295" y="3909327"/>
            <a:ext cx="373171" cy="6062445"/>
          </a:xfrm>
          <a:prstGeom prst="downArrow">
            <a:avLst/>
          </a:prstGeom>
          <a:solidFill>
            <a:srgbClr val="595959"/>
          </a:solidFill>
          <a:ln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Box"/>
          <p:cNvSpPr/>
          <p:nvPr/>
        </p:nvSpPr>
        <p:spPr>
          <a:xfrm>
            <a:off x="11672302" y="7803436"/>
            <a:ext cx="5496006" cy="1305471"/>
          </a:xfrm>
          <a:prstGeom prst="roundRect">
            <a:avLst>
              <a:gd name="adj" fmla="val 12000"/>
            </a:avLst>
          </a:prstGeom>
          <a:solidFill>
            <a:srgbClr val="F5F5F5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Tagged by operational context</a:t>
            </a:r>
          </a:p>
        </p:txBody>
      </p:sp>
      <p:sp>
        <p:nvSpPr>
          <p:cNvPr id="21" name="Box"/>
          <p:cNvSpPr/>
          <p:nvPr/>
        </p:nvSpPr>
        <p:spPr>
          <a:xfrm>
            <a:off x="11672302" y="6069785"/>
            <a:ext cx="5496006" cy="1305471"/>
          </a:xfrm>
          <a:prstGeom prst="roundRect">
            <a:avLst>
              <a:gd name="adj" fmla="val 12000"/>
            </a:avLst>
          </a:prstGeom>
          <a:solidFill>
            <a:srgbClr val="F5F5F5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 windows </a:t>
            </a:r>
          </a:p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1,837 excerpts</a:t>
            </a:r>
          </a:p>
        </p:txBody>
      </p:sp>
      <p:sp>
        <p:nvSpPr>
          <p:cNvPr id="17" name="Box"/>
          <p:cNvSpPr/>
          <p:nvPr/>
        </p:nvSpPr>
        <p:spPr>
          <a:xfrm>
            <a:off x="11672302" y="4236766"/>
            <a:ext cx="5496006" cy="1305471"/>
          </a:xfrm>
          <a:prstGeom prst="roundRect">
            <a:avLst>
              <a:gd name="adj" fmla="val 12000"/>
            </a:avLst>
          </a:prstGeom>
          <a:solidFill>
            <a:srgbClr val="F5F5F5"/>
          </a:solidFill>
          <a:ln w="9525">
            <a:solidFill>
              <a:srgbClr val="BFBFBF"/>
            </a:solidFill>
          </a:ln>
        </p:spPr>
        <p:txBody>
          <a:bodyPr wrap="square" lIns="36000" tIns="18000" rIns="36000" bIns="18000" anchor="ctr">
            <a:normAutofit/>
          </a:bodyPr>
          <a:lstStyle/>
          <a:p>
            <a:pPr algn="ctr">
              <a:buNone/>
            </a:pPr>
            <a:r>
              <a:rPr lang="en-US" sz="32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Cleaned text · 844 reports</a:t>
            </a:r>
          </a:p>
        </p:txBody>
      </p:sp>
    </p:spTree>
    <p:extLst>
      <p:ext uri="{BB962C8B-B14F-4D97-AF65-F5344CB8AC3E}">
        <p14:creationId xmlns:p14="http://schemas.microsoft.com/office/powerpoint/2010/main" val="202714650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440A5-4850-62C7-A9B2-EBDD8D750F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4456571" cy="1857155"/>
          </a:xfrm>
        </p:spPr>
        <p:txBody>
          <a:bodyPr lIns="0" tIns="45720" rIns="91440" bIns="45720" anchor="t"/>
          <a:lstStyle/>
          <a:p>
            <a:r>
              <a:rPr lang="en-US">
                <a:latin typeface="Arial"/>
                <a:ea typeface="Roboto"/>
                <a:cs typeface="Arial"/>
              </a:rPr>
              <a:t>Institute For The Study of War</a:t>
            </a:r>
            <a:endParaRPr lang="en-US"/>
          </a:p>
        </p:txBody>
      </p:sp>
      <p:pic>
        <p:nvPicPr>
          <p:cNvPr id="4" name="Picture 3" descr="A screenshot of a web page&#10;&#10;AI-generated content may be incorrect.">
            <a:extLst>
              <a:ext uri="{FF2B5EF4-FFF2-40B4-BE49-F238E27FC236}">
                <a16:creationId xmlns:a16="http://schemas.microsoft.com/office/drawing/2014/main" id="{08ECDB48-7C6B-774E-D302-704481BCA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70" y="1478626"/>
            <a:ext cx="19607544" cy="1109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8181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DEDAA-2FFA-63EE-EF4B-8E7F094B42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0" tIns="45720" rIns="91440" bIns="45720" anchor="t"/>
          <a:lstStyle/>
          <a:p>
            <a:r>
              <a:rPr lang="en-US" dirty="0" err="1">
                <a:latin typeface="Arial"/>
                <a:ea typeface="Roboto"/>
                <a:cs typeface="Arial"/>
              </a:rPr>
              <a:t>Oryxspioenkop</a:t>
            </a:r>
            <a:endParaRPr lang="en-US" dirty="0" err="1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E9AE215-FB0B-0028-8F20-C76CD24AB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783" y="1642434"/>
            <a:ext cx="19058195" cy="1076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7919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891B71-89C2-026C-7A05-2D120EAF7D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5000" y="3022600"/>
            <a:ext cx="10863580" cy="1079500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5200" b="1" dirty="0">
                <a:solidFill>
                  <a:srgbClr val="9E814A"/>
                </a:solidFill>
              </a:rPr>
              <a:t>Why this platform?</a:t>
            </a:r>
          </a:p>
          <a:p>
            <a:pPr marL="457200" indent="-457200">
              <a:spcBef>
                <a:spcPts val="1500"/>
              </a:spcBef>
              <a:buFont typeface="Arial"/>
              <a:buChar char="•"/>
            </a:pPr>
            <a:r>
              <a:rPr lang="en-US" sz="4400" b="1" dirty="0"/>
              <a:t>Recent NATO transfer.</a:t>
            </a:r>
            <a:r>
              <a:rPr lang="en-US" sz="4400" dirty="0"/>
              <a:t> Leopard 1A5, 2A4, and 2A6 sent to Ukraine starting 2023.</a:t>
            </a:r>
          </a:p>
          <a:p>
            <a:pPr marL="457200" indent="-457200">
              <a:spcBef>
                <a:spcPts val="1500"/>
              </a:spcBef>
              <a:buFont typeface="Arial"/>
              <a:buChar char="•"/>
            </a:pPr>
            <a:r>
              <a:rPr lang="en-US" sz="4400" b="1" dirty="0"/>
              <a:t>Mixed fleet, varied conditions.</a:t>
            </a:r>
            <a:r>
              <a:rPr lang="en-US" sz="4400" dirty="0"/>
              <a:t> Operating without full NATO sustainment.</a:t>
            </a:r>
          </a:p>
          <a:p>
            <a:pPr marL="457200" indent="-457200">
              <a:spcBef>
                <a:spcPts val="1500"/>
              </a:spcBef>
              <a:buFont typeface="Arial"/>
              <a:buChar char="•"/>
            </a:pPr>
            <a:r>
              <a:rPr lang="en-US" sz="4400" b="1" dirty="0"/>
              <a:t>Extensively documented.</a:t>
            </a:r>
            <a:r>
              <a:rPr lang="en-US" sz="4400" dirty="0"/>
              <a:t> High signal-to-noise in open sources.</a:t>
            </a:r>
          </a:p>
          <a:p>
            <a:pPr marL="0" indent="0" algn="l">
              <a:spcBef>
                <a:spcPts val="2000"/>
              </a:spcBef>
              <a:buNone/>
            </a:pPr>
            <a:r>
              <a:rPr lang="en-US" sz="5200" b="1" i="1" dirty="0">
                <a:solidFill>
                  <a:srgbClr val="9E814A"/>
                </a:solidFill>
              </a:rPr>
              <a:t>A test of how design trade-offs hold up in a transparent battlespace.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AA0DD-36BC-5605-CE85-B23AC6130E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6720" y="214422"/>
            <a:ext cx="13357860" cy="1857155"/>
          </a:xfrm>
        </p:spPr>
        <p:txBody>
          <a:bodyPr>
            <a:noAutofit/>
          </a:bodyPr>
          <a:lstStyle/>
          <a:p>
            <a:r>
              <a:rPr lang="en-US" sz="7000" b="1" dirty="0"/>
              <a:t>Case Study: Leopard in the Russia–Ukraine War</a:t>
            </a:r>
          </a:p>
        </p:txBody>
      </p:sp>
      <p:sp>
        <p:nvSpPr>
          <p:cNvPr id="200" name="LeopardCard"/>
          <p:cNvSpPr/>
          <p:nvPr/>
        </p:nvSpPr>
        <p:spPr>
          <a:xfrm>
            <a:off x="11811000" y="1795780"/>
            <a:ext cx="11938000" cy="10795000"/>
          </a:xfrm>
          <a:prstGeom prst="roundRect">
            <a:avLst>
              <a:gd name="adj" fmla="val 6000"/>
            </a:avLst>
          </a:prstGeom>
          <a:solidFill>
            <a:srgbClr val="F5F5F5"/>
          </a:solidFill>
          <a:ln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CardTitleBar"/>
          <p:cNvSpPr/>
          <p:nvPr/>
        </p:nvSpPr>
        <p:spPr>
          <a:xfrm>
            <a:off x="11811000" y="1795780"/>
            <a:ext cx="11938000" cy="1143000"/>
          </a:xfrm>
          <a:prstGeom prst="roundRect">
            <a:avLst>
              <a:gd name="adj" fmla="val 6000"/>
            </a:avLst>
          </a:prstGeom>
          <a:solidFill>
            <a:srgbClr val="0365C0"/>
          </a:solidFill>
          <a:ln>
            <a:noFill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CardTitle"/>
          <p:cNvSpPr txBox="1"/>
          <p:nvPr/>
        </p:nvSpPr>
        <p:spPr>
          <a:xfrm>
            <a:off x="12192000" y="1859280"/>
            <a:ext cx="11176000" cy="1016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6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LEOPARD 2 : Platform Profile</a:t>
            </a:r>
          </a:p>
        </p:txBody>
      </p:sp>
      <p:sp>
        <p:nvSpPr>
          <p:cNvPr id="203" name="K_Origin"/>
          <p:cNvSpPr txBox="1"/>
          <p:nvPr/>
        </p:nvSpPr>
        <p:spPr>
          <a:xfrm>
            <a:off x="12192000" y="319278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</a:t>
            </a:r>
          </a:p>
        </p:txBody>
      </p:sp>
      <p:sp>
        <p:nvSpPr>
          <p:cNvPr id="204" name="V_Origin"/>
          <p:cNvSpPr txBox="1"/>
          <p:nvPr/>
        </p:nvSpPr>
        <p:spPr>
          <a:xfrm>
            <a:off x="15748000" y="319278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Republic of Germany, introduced 1979</a:t>
            </a:r>
          </a:p>
        </p:txBody>
      </p:sp>
      <p:sp>
        <p:nvSpPr>
          <p:cNvPr id="205" name="K_Variants in theater"/>
          <p:cNvSpPr txBox="1"/>
          <p:nvPr/>
        </p:nvSpPr>
        <p:spPr>
          <a:xfrm>
            <a:off x="12192000" y="446278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Variants in theater</a:t>
            </a:r>
          </a:p>
        </p:txBody>
      </p:sp>
      <p:sp>
        <p:nvSpPr>
          <p:cNvPr id="206" name="V_Variants in theater"/>
          <p:cNvSpPr txBox="1"/>
          <p:nvPr/>
        </p:nvSpPr>
        <p:spPr>
          <a:xfrm>
            <a:off x="15748000" y="446278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Leopard 1A5, 2A4, 2A6</a:t>
            </a:r>
          </a:p>
        </p:txBody>
      </p:sp>
      <p:sp>
        <p:nvSpPr>
          <p:cNvPr id="207" name="K_Combat weight"/>
          <p:cNvSpPr txBox="1"/>
          <p:nvPr/>
        </p:nvSpPr>
        <p:spPr>
          <a:xfrm>
            <a:off x="12192000" y="573278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Combat weight</a:t>
            </a:r>
          </a:p>
        </p:txBody>
      </p:sp>
      <p:sp>
        <p:nvSpPr>
          <p:cNvPr id="208" name="V_Combat weight"/>
          <p:cNvSpPr txBox="1"/>
          <p:nvPr/>
        </p:nvSpPr>
        <p:spPr>
          <a:xfrm>
            <a:off x="15748000" y="573278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~60–65 tons (configuration dependent)</a:t>
            </a:r>
          </a:p>
        </p:txBody>
      </p:sp>
      <p:sp>
        <p:nvSpPr>
          <p:cNvPr id="209" name="K_Powerpack"/>
          <p:cNvSpPr txBox="1"/>
          <p:nvPr/>
        </p:nvSpPr>
        <p:spPr>
          <a:xfrm>
            <a:off x="12192000" y="700278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Powerpack</a:t>
            </a:r>
          </a:p>
        </p:txBody>
      </p:sp>
      <p:sp>
        <p:nvSpPr>
          <p:cNvPr id="210" name="V_Powerpack"/>
          <p:cNvSpPr txBox="1"/>
          <p:nvPr/>
        </p:nvSpPr>
        <p:spPr>
          <a:xfrm>
            <a:off x="15748000" y="700278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1,500 hp diesel</a:t>
            </a:r>
          </a:p>
        </p:txBody>
      </p:sp>
      <p:sp>
        <p:nvSpPr>
          <p:cNvPr id="211" name="K_Main gun"/>
          <p:cNvSpPr txBox="1"/>
          <p:nvPr/>
        </p:nvSpPr>
        <p:spPr>
          <a:xfrm>
            <a:off x="12192000" y="827278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gun</a:t>
            </a:r>
          </a:p>
        </p:txBody>
      </p:sp>
      <p:sp>
        <p:nvSpPr>
          <p:cNvPr id="212" name="V_Main gun"/>
          <p:cNvSpPr txBox="1"/>
          <p:nvPr/>
        </p:nvSpPr>
        <p:spPr>
          <a:xfrm>
            <a:off x="15748000" y="827278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mm smoothbore (L55 on 2A6)</a:t>
            </a:r>
          </a:p>
        </p:txBody>
      </p:sp>
      <p:sp>
        <p:nvSpPr>
          <p:cNvPr id="213" name="K_Survivability"/>
          <p:cNvSpPr txBox="1"/>
          <p:nvPr/>
        </p:nvSpPr>
        <p:spPr>
          <a:xfrm>
            <a:off x="12192000" y="954278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Survivability</a:t>
            </a:r>
          </a:p>
        </p:txBody>
      </p:sp>
      <p:sp>
        <p:nvSpPr>
          <p:cNvPr id="214" name="V_Survivability"/>
          <p:cNvSpPr txBox="1"/>
          <p:nvPr/>
        </p:nvSpPr>
        <p:spPr>
          <a:xfrm>
            <a:off x="15748000" y="954278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 composite armor, mine protection, top-attack mitigation, crew survivability features</a:t>
            </a:r>
          </a:p>
        </p:txBody>
      </p:sp>
      <p:sp>
        <p:nvSpPr>
          <p:cNvPr id="215" name="K_Doctrinal role"/>
          <p:cNvSpPr txBox="1"/>
          <p:nvPr/>
        </p:nvSpPr>
        <p:spPr>
          <a:xfrm>
            <a:off x="12192000" y="11221720"/>
            <a:ext cx="3429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b="1" dirty="0">
                <a:solidFill>
                  <a:srgbClr val="0365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Doctrinal role</a:t>
            </a:r>
          </a:p>
        </p:txBody>
      </p:sp>
      <p:sp>
        <p:nvSpPr>
          <p:cNvPr id="216" name="V_Doctrinal role"/>
          <p:cNvSpPr txBox="1"/>
          <p:nvPr/>
        </p:nvSpPr>
        <p:spPr>
          <a:xfrm>
            <a:off x="15748000" y="11285220"/>
            <a:ext cx="7874000" cy="1270000"/>
          </a:xfrm>
          <a:prstGeom prst="rect">
            <a:avLst/>
          </a:prstGeom>
          <a:noFill/>
        </p:spPr>
        <p:txBody>
          <a:bodyPr wrap="square" lIns="36000" tIns="18000" rIns="36000" bIns="18000" anchor="t">
            <a:normAutofit/>
          </a:bodyPr>
          <a:lstStyle/>
          <a:p>
            <a:pPr algn="l">
              <a:buNone/>
            </a:pPr>
            <a:r>
              <a:rPr lang="en-US" sz="34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NATO maneuver warfare, combined-arms shock and exploitation</a:t>
            </a:r>
          </a:p>
        </p:txBody>
      </p:sp>
    </p:spTree>
    <p:extLst>
      <p:ext uri="{BB962C8B-B14F-4D97-AF65-F5344CB8AC3E}">
        <p14:creationId xmlns:p14="http://schemas.microsoft.com/office/powerpoint/2010/main" val="333895806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297BE6-C39A-46BB-9A01-62D1D7CA2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921000"/>
            <a:ext cx="24384000" cy="1524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i="1" dirty="0">
                <a:solidFill>
                  <a:srgbClr val="595959"/>
                </a:solidFill>
              </a:rPr>
              <a:t>If reporting volume reflected attrition, the two signals would rise and fall together. They don't.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076783-AA34-071D-EC7B-6518B56066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3900" y="246173"/>
            <a:ext cx="12214860" cy="1857155"/>
          </a:xfrm>
        </p:spPr>
        <p:txBody>
          <a:bodyPr>
            <a:noAutofit/>
          </a:bodyPr>
          <a:lstStyle/>
          <a:p>
            <a:r>
              <a:rPr lang="en-US" sz="7000" b="1" dirty="0"/>
              <a:t>Finding 1: Narrative Volume Does Not Track Attrition</a:t>
            </a:r>
          </a:p>
        </p:txBody>
      </p:sp>
      <p:sp>
        <p:nvSpPr>
          <p:cNvPr id="13" name="StatCard"/>
          <p:cNvSpPr/>
          <p:nvPr/>
        </p:nvSpPr>
        <p:spPr>
          <a:xfrm>
            <a:off x="919480" y="4071620"/>
            <a:ext cx="7106920" cy="5572760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 w="6350">
            <a:solidFill>
              <a:srgbClr val="D9D9D9"/>
            </a:solidFill>
          </a:ln>
        </p:spPr>
        <p:txBody>
          <a:bodyPr wrap="square" lIns="36000" tIns="36000" rIns="36000" bIns="36000" anchor="ctr">
            <a:normAutofit/>
          </a:bodyPr>
          <a:lstStyle/>
          <a:p>
            <a:pPr algn="ctr">
              <a:buNone/>
            </a:pPr>
            <a:r>
              <a:rPr lang="en-US" sz="13000" b="1" dirty="0">
                <a:solidFill>
                  <a:srgbClr val="9E8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</a:t>
            </a:r>
          </a:p>
          <a:p>
            <a:pPr algn="ctr">
              <a:spcBef>
                <a:spcPts val="1500"/>
              </a:spcBef>
              <a:buNone/>
            </a:pPr>
            <a:r>
              <a:rPr lang="en-US" sz="4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weeks with confirmed Leopard losses</a:t>
            </a:r>
          </a:p>
        </p:txBody>
      </p:sp>
      <p:sp>
        <p:nvSpPr>
          <p:cNvPr id="14" name="StatCard"/>
          <p:cNvSpPr/>
          <p:nvPr/>
        </p:nvSpPr>
        <p:spPr>
          <a:xfrm>
            <a:off x="8793480" y="4071620"/>
            <a:ext cx="7106920" cy="5572760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 w="6350">
            <a:solidFill>
              <a:srgbClr val="D9D9D9"/>
            </a:solidFill>
          </a:ln>
        </p:spPr>
        <p:txBody>
          <a:bodyPr wrap="square" lIns="36000" tIns="36000" rIns="36000" bIns="36000" anchor="ctr">
            <a:normAutofit/>
          </a:bodyPr>
          <a:lstStyle/>
          <a:p>
            <a:pPr algn="ctr">
              <a:buNone/>
            </a:pPr>
            <a:r>
              <a:rPr lang="en-US" sz="13000" b="1" dirty="0">
                <a:solidFill>
                  <a:srgbClr val="9E8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  <a:p>
            <a:pPr algn="ctr">
              <a:spcBef>
                <a:spcPts val="1500"/>
              </a:spcBef>
              <a:buNone/>
            </a:pPr>
            <a:r>
              <a:rPr lang="en-US" sz="4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those also appeared in ISW narratives</a:t>
            </a:r>
          </a:p>
        </p:txBody>
      </p:sp>
      <p:sp>
        <p:nvSpPr>
          <p:cNvPr id="15" name="StatCard"/>
          <p:cNvSpPr/>
          <p:nvPr/>
        </p:nvSpPr>
        <p:spPr>
          <a:xfrm>
            <a:off x="16667480" y="4071620"/>
            <a:ext cx="7106920" cy="5572760"/>
          </a:xfrm>
          <a:prstGeom prst="roundRect">
            <a:avLst>
              <a:gd name="adj" fmla="val 8000"/>
            </a:avLst>
          </a:prstGeom>
          <a:solidFill>
            <a:srgbClr val="F5F5F5"/>
          </a:solidFill>
          <a:ln w="6350">
            <a:solidFill>
              <a:srgbClr val="D9D9D9"/>
            </a:solidFill>
          </a:ln>
        </p:spPr>
        <p:txBody>
          <a:bodyPr wrap="square" lIns="36000" tIns="36000" rIns="36000" bIns="36000" anchor="ctr">
            <a:normAutofit/>
          </a:bodyPr>
          <a:lstStyle/>
          <a:p>
            <a:pPr algn="ctr">
              <a:buNone/>
            </a:pPr>
            <a:r>
              <a:rPr lang="en-US" sz="13000" b="1" dirty="0">
                <a:solidFill>
                  <a:srgbClr val="9E8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17%</a:t>
            </a:r>
          </a:p>
          <a:p>
            <a:pPr algn="ctr">
              <a:spcBef>
                <a:spcPts val="1500"/>
              </a:spcBef>
              <a:buNone/>
            </a:pPr>
            <a:r>
              <a:rPr lang="en-US" sz="4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 between narrative and attrition</a:t>
            </a:r>
          </a:p>
        </p:txBody>
      </p:sp>
      <p:sp>
        <p:nvSpPr>
          <p:cNvPr id="16" name="Takeaway"/>
          <p:cNvSpPr/>
          <p:nvPr/>
        </p:nvSpPr>
        <p:spPr>
          <a:xfrm>
            <a:off x="1427480" y="10015440"/>
            <a:ext cx="21557657" cy="2422939"/>
          </a:xfrm>
          <a:prstGeom prst="roundRect">
            <a:avLst>
              <a:gd name="adj" fmla="val 8000"/>
            </a:avLst>
          </a:prstGeom>
          <a:solidFill>
            <a:schemeClr val="bg2">
              <a:lumMod val="90000"/>
            </a:schemeClr>
          </a:solidFill>
          <a:ln w="6350">
            <a:solidFill>
              <a:schemeClr val="tx1"/>
            </a:solidFill>
          </a:ln>
        </p:spPr>
        <p:txBody>
          <a:bodyPr wrap="square" lIns="180000" tIns="36000" rIns="180000" bIns="36000" anchor="ctr">
            <a:no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8B69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Coverage also declined over time.</a:t>
            </a:r>
            <a:r>
              <a:rPr lang="en-US" sz="48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 heavy → 2024 lighter → 2025 nearly absent, even as losses continued.</a:t>
            </a:r>
          </a:p>
          <a:p>
            <a:pPr marL="0" indent="0" algn="ctr">
              <a:spcBef>
                <a:spcPts val="800"/>
              </a:spcBef>
              <a:buNone/>
            </a:pPr>
            <a:r>
              <a:rPr lang="en-US" sz="4800" b="1" i="1" dirty="0">
                <a:solidFill>
                  <a:srgbClr val="9E81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Open-source narrative reflects salience, not tempo.</a:t>
            </a:r>
          </a:p>
        </p:txBody>
      </p:sp>
    </p:spTree>
    <p:extLst>
      <p:ext uri="{BB962C8B-B14F-4D97-AF65-F5344CB8AC3E}">
        <p14:creationId xmlns:p14="http://schemas.microsoft.com/office/powerpoint/2010/main" val="359873595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8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5A5C8A3-78A6-4B2B-9975-8180A910439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ec8c2c77-4bfd-48a8-9f7e-1a828d148c7f&quot;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16B9456-8C4A-49D1-8B01-996AE61B2A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500C61-F748-4D4B-B1FE-27163F7DCCFC}"/>
</file>

<file path=customXml/itemProps3.xml><?xml version="1.0" encoding="utf-8"?>
<ds:datastoreItem xmlns:ds="http://schemas.openxmlformats.org/officeDocument/2006/customXml" ds:itemID="{A74636DB-780E-4A14-9EC8-36C3284043C4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5267</TotalTime>
  <Words>948</Words>
  <Application>Microsoft Office PowerPoint</Application>
  <PresentationFormat>Custom</PresentationFormat>
  <Paragraphs>140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Helvetica Light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346</cp:revision>
  <dcterms:modified xsi:type="dcterms:W3CDTF">2026-08-08T01:00:15Z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